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sldIdLst>
    <p:sldId id="437" r:id="rId2"/>
    <p:sldId id="438" r:id="rId3"/>
    <p:sldId id="439" r:id="rId4"/>
    <p:sldId id="440" r:id="rId5"/>
    <p:sldId id="441" r:id="rId6"/>
    <p:sldId id="442" r:id="rId7"/>
    <p:sldId id="443" r:id="rId8"/>
    <p:sldId id="444" r:id="rId9"/>
    <p:sldId id="445" r:id="rId10"/>
    <p:sldId id="446" r:id="rId11"/>
    <p:sldId id="448" r:id="rId12"/>
    <p:sldId id="449" r:id="rId13"/>
    <p:sldId id="450" r:id="rId14"/>
    <p:sldId id="451" r:id="rId15"/>
    <p:sldId id="452" r:id="rId16"/>
    <p:sldId id="453" r:id="rId17"/>
    <p:sldId id="454" r:id="rId18"/>
    <p:sldId id="455" r:id="rId19"/>
    <p:sldId id="456" r:id="rId20"/>
    <p:sldId id="457" r:id="rId21"/>
    <p:sldId id="458" r:id="rId22"/>
    <p:sldId id="459" r:id="rId23"/>
    <p:sldId id="460" r:id="rId24"/>
    <p:sldId id="461" r:id="rId25"/>
    <p:sldId id="462" r:id="rId26"/>
    <p:sldId id="469" r:id="rId27"/>
    <p:sldId id="463" r:id="rId28"/>
    <p:sldId id="464" r:id="rId29"/>
    <p:sldId id="465" r:id="rId30"/>
    <p:sldId id="466" r:id="rId31"/>
    <p:sldId id="467" r:id="rId32"/>
    <p:sldId id="468" r:id="rId33"/>
    <p:sldId id="470" r:id="rId34"/>
    <p:sldId id="471" r:id="rId35"/>
    <p:sldId id="472" r:id="rId36"/>
    <p:sldId id="473" r:id="rId37"/>
    <p:sldId id="474" r:id="rId38"/>
    <p:sldId id="475" r:id="rId39"/>
    <p:sldId id="477" r:id="rId40"/>
    <p:sldId id="478" r:id="rId41"/>
    <p:sldId id="479" r:id="rId42"/>
    <p:sldId id="480" r:id="rId43"/>
    <p:sldId id="481" r:id="rId44"/>
    <p:sldId id="482" r:id="rId45"/>
    <p:sldId id="483" r:id="rId46"/>
    <p:sldId id="484" r:id="rId47"/>
    <p:sldId id="485" r:id="rId48"/>
    <p:sldId id="486" r:id="rId49"/>
    <p:sldId id="487" r:id="rId50"/>
    <p:sldId id="488" r:id="rId51"/>
    <p:sldId id="489" r:id="rId52"/>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3333FF"/>
    <a:srgbClr val="FFCCFF"/>
    <a:srgbClr val="FF3300"/>
    <a:srgbClr val="FFFF00"/>
    <a:srgbClr val="CCFFCC"/>
    <a:srgbClr val="CCECFF"/>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4660"/>
  </p:normalViewPr>
  <p:slideViewPr>
    <p:cSldViewPr>
      <p:cViewPr varScale="1">
        <p:scale>
          <a:sx n="60" d="100"/>
          <a:sy n="60" d="100"/>
        </p:scale>
        <p:origin x="864"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9"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9FFF1E6-0F50-43A8-A1A7-2B34C5701443}" type="datetimeFigureOut">
              <a:rPr lang="zh-CN" altLang="en-US"/>
              <a:pPr>
                <a:defRPr/>
              </a:pPr>
              <a:t>2020/7/13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1A8B004-B97A-4A67-8656-A20C53E67535}" type="slidenum">
              <a:rPr lang="zh-CN" altLang="en-US"/>
              <a:pPr>
                <a:defRPr/>
              </a:pPr>
              <a:t>‹#›</a:t>
            </a:fld>
            <a:endParaRPr lang="zh-CN" altLang="en-US"/>
          </a:p>
        </p:txBody>
      </p:sp>
    </p:spTree>
    <p:extLst>
      <p:ext uri="{BB962C8B-B14F-4D97-AF65-F5344CB8AC3E}">
        <p14:creationId xmlns:p14="http://schemas.microsoft.com/office/powerpoint/2010/main" val="30352334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B9F02-3F70-4D2C-9287-8D9B98E06BC2}" type="slidenum">
              <a:rPr lang="zh-CN" altLang="en-US" smtClean="0"/>
              <a:t>47</a:t>
            </a:fld>
            <a:endParaRPr lang="zh-CN" altLang="en-US"/>
          </a:p>
        </p:txBody>
      </p:sp>
    </p:spTree>
    <p:extLst>
      <p:ext uri="{BB962C8B-B14F-4D97-AF65-F5344CB8AC3E}">
        <p14:creationId xmlns:p14="http://schemas.microsoft.com/office/powerpoint/2010/main" val="3490128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128712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33007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33451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F4679C16-93C5-4FDD-ACAC-565D930BFD6E}" type="datetimeFigureOut">
              <a:rPr lang="zh-CN" altLang="en-US" smtClean="0"/>
              <a:t>2020/7/13</a:t>
            </a:fld>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AC0CCD73-57D9-426C-8EE5-D3A5D6ED6D17}" type="slidenum">
              <a:rPr lang="zh-CN" altLang="en-US" smtClean="0"/>
              <a:t>‹#›</a:t>
            </a:fld>
            <a:endParaRPr lang="zh-CN" altLang="en-US"/>
          </a:p>
        </p:txBody>
      </p:sp>
    </p:spTree>
    <p:extLst>
      <p:ext uri="{BB962C8B-B14F-4D97-AF65-F5344CB8AC3E}">
        <p14:creationId xmlns:p14="http://schemas.microsoft.com/office/powerpoint/2010/main" val="3886909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1640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218562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2273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9787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82295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EEE47-E06E-43E4-9F8D-2A59C2677B53}"/>
              </a:ext>
            </a:extLst>
          </p:cNvPr>
          <p:cNvSpPr>
            <a:spLocks noGrp="1"/>
          </p:cNvSpPr>
          <p:nvPr>
            <p:ph type="title" hasCustomPrompt="1"/>
          </p:nvPr>
        </p:nvSpPr>
        <p:spPr>
          <a:xfrm>
            <a:off x="6228184" y="-32130"/>
            <a:ext cx="3240360" cy="792088"/>
          </a:xfrm>
          <a:prstGeom prst="rect">
            <a:avLst/>
          </a:prstGeom>
        </p:spPr>
        <p:txBody>
          <a:bodyPr/>
          <a:lstStyle>
            <a:lvl1pPr>
              <a:defRPr sz="3200"/>
            </a:lvl1pPr>
          </a:lstStyle>
          <a:p>
            <a:r>
              <a:rPr lang="zh-CN" altLang="en-US" dirty="0"/>
              <a:t>元胞自动机</a:t>
            </a:r>
          </a:p>
        </p:txBody>
      </p:sp>
    </p:spTree>
    <p:extLst>
      <p:ext uri="{BB962C8B-B14F-4D97-AF65-F5344CB8AC3E}">
        <p14:creationId xmlns:p14="http://schemas.microsoft.com/office/powerpoint/2010/main" val="2063730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55328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3784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pic>
        <p:nvPicPr>
          <p:cNvPr id="1026" name="图片 11" descr="K1.jpg">
            <a:hlinkClick r:id="" action="ppaction://hlinkshowjump?jump=previousslide"/>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380288" y="6597650"/>
            <a:ext cx="5254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2" descr="K2.jpg">
            <a:hlinkClick r:id="" action="ppaction://hlinkshowjump?jump=nextslide"/>
          </p:cNvPr>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915275" y="6597650"/>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3" descr="K3.jpg">
            <a:hlinkClick r:id="" action="ppaction://hlinkshowjump?jump=firstslide"/>
          </p:cNvPr>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464550" y="6597650"/>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93D707A7-2AB0-42DD-9283-810F464FAF6D}"/>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67659"/>
            <a:ext cx="9144000" cy="685799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0.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5.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14.bin"/></Relationships>
</file>

<file path=ppt/slides/_rels/slide35.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43.wmf"/><Relationship Id="rId18" Type="http://schemas.openxmlformats.org/officeDocument/2006/relationships/image" Target="../media/image45.wmf"/><Relationship Id="rId3" Type="http://schemas.openxmlformats.org/officeDocument/2006/relationships/oleObject" Target="../embeddings/oleObject16.bin"/><Relationship Id="rId21" Type="http://schemas.openxmlformats.org/officeDocument/2006/relationships/oleObject" Target="../embeddings/oleObject26.bin"/><Relationship Id="rId7" Type="http://schemas.openxmlformats.org/officeDocument/2006/relationships/oleObject" Target="../embeddings/oleObject18.bin"/><Relationship Id="rId12" Type="http://schemas.openxmlformats.org/officeDocument/2006/relationships/oleObject" Target="../embeddings/oleObject21.bin"/><Relationship Id="rId17" Type="http://schemas.openxmlformats.org/officeDocument/2006/relationships/oleObject" Target="../embeddings/oleObject24.bin"/><Relationship Id="rId2" Type="http://schemas.openxmlformats.org/officeDocument/2006/relationships/slideLayout" Target="../slideLayouts/slideLayout7.xml"/><Relationship Id="rId16" Type="http://schemas.openxmlformats.org/officeDocument/2006/relationships/image" Target="../media/image44.wmf"/><Relationship Id="rId20" Type="http://schemas.openxmlformats.org/officeDocument/2006/relationships/image" Target="../media/image46.wmf"/><Relationship Id="rId1" Type="http://schemas.openxmlformats.org/officeDocument/2006/relationships/vmlDrawing" Target="../drawings/vmlDrawing6.vml"/><Relationship Id="rId6" Type="http://schemas.openxmlformats.org/officeDocument/2006/relationships/image" Target="../media/image40.wmf"/><Relationship Id="rId11" Type="http://schemas.openxmlformats.org/officeDocument/2006/relationships/image" Target="../media/image42.wmf"/><Relationship Id="rId5" Type="http://schemas.openxmlformats.org/officeDocument/2006/relationships/oleObject" Target="../embeddings/oleObject17.bin"/><Relationship Id="rId15" Type="http://schemas.openxmlformats.org/officeDocument/2006/relationships/oleObject" Target="../embeddings/oleObject23.bin"/><Relationship Id="rId23" Type="http://schemas.openxmlformats.org/officeDocument/2006/relationships/image" Target="../media/image47.wmf"/><Relationship Id="rId10" Type="http://schemas.openxmlformats.org/officeDocument/2006/relationships/oleObject" Target="../embeddings/oleObject20.bin"/><Relationship Id="rId19" Type="http://schemas.openxmlformats.org/officeDocument/2006/relationships/oleObject" Target="../embeddings/oleObject25.bin"/><Relationship Id="rId4" Type="http://schemas.openxmlformats.org/officeDocument/2006/relationships/image" Target="../media/image39.wmf"/><Relationship Id="rId9" Type="http://schemas.openxmlformats.org/officeDocument/2006/relationships/oleObject" Target="../embeddings/oleObject19.bin"/><Relationship Id="rId14" Type="http://schemas.openxmlformats.org/officeDocument/2006/relationships/oleObject" Target="../embeddings/oleObject22.bin"/><Relationship Id="rId22" Type="http://schemas.openxmlformats.org/officeDocument/2006/relationships/oleObject" Target="../embeddings/oleObject27.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8.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259632" y="595563"/>
            <a:ext cx="6840760" cy="6096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500" b="1" dirty="0"/>
              <a:t>4.4  </a:t>
            </a:r>
            <a:r>
              <a:rPr lang="zh-CN" altLang="zh-CN" sz="2500" b="1" dirty="0"/>
              <a:t>元胞自动机简介及其在数学建模中的应用</a:t>
            </a:r>
          </a:p>
        </p:txBody>
      </p:sp>
      <p:sp>
        <p:nvSpPr>
          <p:cNvPr id="3" name="Rectangle 6"/>
          <p:cNvSpPr>
            <a:spLocks noChangeArrowheads="1"/>
          </p:cNvSpPr>
          <p:nvPr/>
        </p:nvSpPr>
        <p:spPr bwMode="auto">
          <a:xfrm>
            <a:off x="297345" y="1289495"/>
            <a:ext cx="1943894" cy="4290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3600" dirty="0"/>
              <a:t>4.4.1</a:t>
            </a:r>
            <a:r>
              <a:rPr lang="zh-CN" altLang="zh-CN" sz="3600" dirty="0"/>
              <a:t>引言</a:t>
            </a:r>
            <a:endParaRPr lang="zh-CN" altLang="en-US" sz="3600" b="1" dirty="0">
              <a:ea typeface="隶书" pitchFamily="49" charset="-122"/>
            </a:endParaRPr>
          </a:p>
        </p:txBody>
      </p:sp>
      <p:sp>
        <p:nvSpPr>
          <p:cNvPr id="4" name="矩形 3"/>
          <p:cNvSpPr/>
          <p:nvPr/>
        </p:nvSpPr>
        <p:spPr>
          <a:xfrm>
            <a:off x="141675" y="1772816"/>
            <a:ext cx="8640638" cy="3847207"/>
          </a:xfrm>
          <a:prstGeom prst="rect">
            <a:avLst/>
          </a:prstGeom>
        </p:spPr>
        <p:txBody>
          <a:bodyPr wrap="square">
            <a:spAutoFit/>
          </a:bodyPr>
          <a:lstStyle/>
          <a:p>
            <a:r>
              <a:rPr lang="en-US" altLang="zh-CN" sz="2800" dirty="0"/>
              <a:t>       </a:t>
            </a:r>
            <a:r>
              <a:rPr lang="zh-CN" altLang="zh-CN" dirty="0">
                <a:latin typeface="+mn-ea"/>
                <a:ea typeface="+mn-ea"/>
              </a:rPr>
              <a:t>元胞自动机（</a:t>
            </a:r>
            <a:r>
              <a:rPr lang="en-US" altLang="zh-CN" dirty="0">
                <a:latin typeface="+mn-ea"/>
                <a:ea typeface="+mn-ea"/>
              </a:rPr>
              <a:t>Cellular Automata</a:t>
            </a:r>
            <a:r>
              <a:rPr lang="zh-CN" altLang="zh-CN" dirty="0">
                <a:latin typeface="+mn-ea"/>
                <a:ea typeface="+mn-ea"/>
              </a:rPr>
              <a:t>，</a:t>
            </a:r>
            <a:r>
              <a:rPr lang="en-US" altLang="zh-CN" dirty="0">
                <a:latin typeface="+mn-ea"/>
                <a:ea typeface="+mn-ea"/>
              </a:rPr>
              <a:t>CA</a:t>
            </a:r>
            <a:r>
              <a:rPr lang="zh-CN" altLang="zh-CN" dirty="0">
                <a:latin typeface="+mn-ea"/>
                <a:ea typeface="+mn-ea"/>
              </a:rPr>
              <a:t>）</a:t>
            </a:r>
            <a:r>
              <a:rPr lang="en-US" altLang="zh-CN" baseline="30000" dirty="0">
                <a:latin typeface="+mn-ea"/>
                <a:ea typeface="+mn-ea"/>
              </a:rPr>
              <a:t>[15]</a:t>
            </a:r>
            <a:r>
              <a:rPr lang="zh-CN" altLang="zh-CN" dirty="0">
                <a:latin typeface="+mn-ea"/>
                <a:ea typeface="+mn-ea"/>
              </a:rPr>
              <a:t>，又称细胞自动机，最早由</a:t>
            </a:r>
            <a:r>
              <a:rPr lang="en-US" altLang="zh-CN" dirty="0">
                <a:latin typeface="+mn-ea"/>
                <a:ea typeface="+mn-ea"/>
              </a:rPr>
              <a:t>John von Neumann</a:t>
            </a:r>
            <a:r>
              <a:rPr lang="zh-CN" altLang="zh-CN" dirty="0">
                <a:latin typeface="+mn-ea"/>
                <a:ea typeface="+mn-ea"/>
              </a:rPr>
              <a:t>在</a:t>
            </a:r>
            <a:r>
              <a:rPr lang="en-US" altLang="zh-CN" dirty="0">
                <a:latin typeface="+mn-ea"/>
                <a:ea typeface="+mn-ea"/>
              </a:rPr>
              <a:t>1950</a:t>
            </a:r>
            <a:r>
              <a:rPr lang="zh-CN" altLang="zh-CN" dirty="0">
                <a:latin typeface="+mn-ea"/>
                <a:ea typeface="+mn-ea"/>
              </a:rPr>
              <a:t>年为模拟生物细胞的自我复制而提出的。当时</a:t>
            </a:r>
            <a:r>
              <a:rPr lang="en-US" altLang="zh-CN" dirty="0">
                <a:latin typeface="+mn-ea"/>
                <a:ea typeface="+mn-ea"/>
              </a:rPr>
              <a:t>John von Neumann</a:t>
            </a:r>
            <a:r>
              <a:rPr lang="zh-CN" altLang="zh-CN" dirty="0">
                <a:latin typeface="+mn-ea"/>
                <a:ea typeface="+mn-ea"/>
              </a:rPr>
              <a:t>假想有一台通用建造器漂浮在池塘上面，这个池塘里有很多机器的零部件，只要给出它自身的描述，这台机器就能在池塘里寻找合适的零件再创造出自己。但这个模型仍然是以具体物质原材料的吸收为前提。后来在</a:t>
            </a:r>
            <a:r>
              <a:rPr lang="en-US" altLang="zh-CN" dirty="0">
                <a:latin typeface="+mn-ea"/>
                <a:ea typeface="+mn-ea"/>
              </a:rPr>
              <a:t>Stanislaw M.Ulam</a:t>
            </a:r>
            <a:r>
              <a:rPr lang="zh-CN" altLang="zh-CN" dirty="0">
                <a:latin typeface="+mn-ea"/>
                <a:ea typeface="+mn-ea"/>
              </a:rPr>
              <a:t>的建议下，他从细胞视角思考这个问题，于是元胞自动机就诞生了。作为描述自然界复杂现象的简化数学模型，元胞自动机可以表现出极其复杂的形态，因此常用于复杂系统的建模。</a:t>
            </a:r>
            <a:endParaRPr lang="zh-CN" altLang="en-US" sz="2800" dirty="0">
              <a:latin typeface="+mn-ea"/>
              <a:ea typeface="+mn-ea"/>
            </a:endParaRPr>
          </a:p>
        </p:txBody>
      </p:sp>
    </p:spTree>
    <p:extLst>
      <p:ext uri="{BB962C8B-B14F-4D97-AF65-F5344CB8AC3E}">
        <p14:creationId xmlns:p14="http://schemas.microsoft.com/office/powerpoint/2010/main" val="331473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838" y="1772816"/>
            <a:ext cx="8784976" cy="3785652"/>
          </a:xfrm>
          <a:prstGeom prst="rect">
            <a:avLst/>
          </a:prstGeom>
        </p:spPr>
        <p:txBody>
          <a:bodyPr wrap="square">
            <a:spAutoFit/>
          </a:bodyPr>
          <a:lstStyle/>
          <a:p>
            <a:r>
              <a:rPr lang="zh-CN" altLang="zh-CN" dirty="0">
                <a:latin typeface="+mn-ea"/>
                <a:ea typeface="+mn-ea"/>
              </a:rPr>
              <a:t>（</a:t>
            </a:r>
            <a:r>
              <a:rPr lang="en-US" altLang="zh-CN" dirty="0">
                <a:latin typeface="+mn-ea"/>
                <a:ea typeface="+mn-ea"/>
              </a:rPr>
              <a:t>1</a:t>
            </a:r>
            <a:r>
              <a:rPr lang="zh-CN" altLang="zh-CN" dirty="0">
                <a:latin typeface="+mn-ea"/>
                <a:ea typeface="+mn-ea"/>
              </a:rPr>
              <a:t>）当前元胞状态为“死”时，在周围有</a:t>
            </a:r>
            <a:r>
              <a:rPr lang="en-US" altLang="zh-CN" dirty="0">
                <a:latin typeface="+mn-ea"/>
                <a:ea typeface="+mn-ea"/>
              </a:rPr>
              <a:t>3</a:t>
            </a:r>
            <a:r>
              <a:rPr lang="zh-CN" altLang="zh-CN" dirty="0">
                <a:latin typeface="+mn-ea"/>
                <a:ea typeface="+mn-ea"/>
              </a:rPr>
              <a:t>个状态为“生”的元胞时，该元胞状态变为“生”。这一规则用来模拟生命的繁殖。</a:t>
            </a:r>
          </a:p>
          <a:p>
            <a:r>
              <a:rPr lang="zh-CN" altLang="zh-CN" dirty="0">
                <a:latin typeface="+mn-ea"/>
                <a:ea typeface="+mn-ea"/>
              </a:rPr>
              <a:t>（</a:t>
            </a:r>
            <a:r>
              <a:rPr lang="en-US" altLang="zh-CN" dirty="0">
                <a:latin typeface="+mn-ea"/>
                <a:ea typeface="+mn-ea"/>
              </a:rPr>
              <a:t>2</a:t>
            </a:r>
            <a:r>
              <a:rPr lang="zh-CN" altLang="zh-CN" dirty="0">
                <a:latin typeface="+mn-ea"/>
                <a:ea typeface="+mn-ea"/>
              </a:rPr>
              <a:t>）当前元胞状态为“生”时，在周围只有低于</a:t>
            </a:r>
            <a:r>
              <a:rPr lang="en-US" altLang="zh-CN" dirty="0">
                <a:latin typeface="+mn-ea"/>
                <a:ea typeface="+mn-ea"/>
              </a:rPr>
              <a:t>2</a:t>
            </a:r>
            <a:r>
              <a:rPr lang="zh-CN" altLang="zh-CN" dirty="0">
                <a:latin typeface="+mn-ea"/>
                <a:ea typeface="+mn-ea"/>
              </a:rPr>
              <a:t>个（不包含</a:t>
            </a:r>
            <a:r>
              <a:rPr lang="en-US" altLang="zh-CN" dirty="0">
                <a:latin typeface="+mn-ea"/>
                <a:ea typeface="+mn-ea"/>
              </a:rPr>
              <a:t>2</a:t>
            </a:r>
            <a:r>
              <a:rPr lang="zh-CN" altLang="zh-CN" dirty="0">
                <a:latin typeface="+mn-ea"/>
                <a:ea typeface="+mn-ea"/>
              </a:rPr>
              <a:t>个）状态为“生” 的元胞时，该元胞状态变成“死”。这一规则用来模拟生命数量稀少时，个体也难以存活。</a:t>
            </a:r>
          </a:p>
          <a:p>
            <a:r>
              <a:rPr lang="zh-CN" altLang="zh-CN" dirty="0">
                <a:latin typeface="+mn-ea"/>
                <a:ea typeface="+mn-ea"/>
              </a:rPr>
              <a:t>（</a:t>
            </a:r>
            <a:r>
              <a:rPr lang="en-US" altLang="zh-CN" dirty="0">
                <a:latin typeface="+mn-ea"/>
                <a:ea typeface="+mn-ea"/>
              </a:rPr>
              <a:t>3</a:t>
            </a:r>
            <a:r>
              <a:rPr lang="zh-CN" altLang="zh-CN" dirty="0">
                <a:latin typeface="+mn-ea"/>
                <a:ea typeface="+mn-ea"/>
              </a:rPr>
              <a:t>）当前元胞状态为“生”时，在周围有</a:t>
            </a:r>
            <a:r>
              <a:rPr lang="en-US" altLang="zh-CN" dirty="0">
                <a:latin typeface="+mn-ea"/>
                <a:ea typeface="+mn-ea"/>
              </a:rPr>
              <a:t>2</a:t>
            </a:r>
            <a:r>
              <a:rPr lang="zh-CN" altLang="zh-CN" dirty="0">
                <a:latin typeface="+mn-ea"/>
                <a:ea typeface="+mn-ea"/>
              </a:rPr>
              <a:t>个或</a:t>
            </a:r>
            <a:r>
              <a:rPr lang="en-US" altLang="zh-CN" dirty="0">
                <a:latin typeface="+mn-ea"/>
                <a:ea typeface="+mn-ea"/>
              </a:rPr>
              <a:t>3</a:t>
            </a:r>
            <a:r>
              <a:rPr lang="zh-CN" altLang="zh-CN" dirty="0">
                <a:latin typeface="+mn-ea"/>
                <a:ea typeface="+mn-ea"/>
              </a:rPr>
              <a:t>个状态为“生”的元胞时，该元胞状态继续保持为“生”。</a:t>
            </a:r>
          </a:p>
          <a:p>
            <a:r>
              <a:rPr lang="zh-CN" altLang="zh-CN" dirty="0">
                <a:latin typeface="+mn-ea"/>
                <a:ea typeface="+mn-ea"/>
              </a:rPr>
              <a:t>（</a:t>
            </a:r>
            <a:r>
              <a:rPr lang="en-US" altLang="zh-CN" dirty="0">
                <a:latin typeface="+mn-ea"/>
                <a:ea typeface="+mn-ea"/>
              </a:rPr>
              <a:t>4</a:t>
            </a:r>
            <a:r>
              <a:rPr lang="zh-CN" altLang="zh-CN" dirty="0">
                <a:latin typeface="+mn-ea"/>
                <a:ea typeface="+mn-ea"/>
              </a:rPr>
              <a:t>）当前元胞状态为“生”时，在周围有</a:t>
            </a:r>
            <a:r>
              <a:rPr lang="en-US" altLang="zh-CN" dirty="0">
                <a:latin typeface="+mn-ea"/>
                <a:ea typeface="+mn-ea"/>
              </a:rPr>
              <a:t>3</a:t>
            </a:r>
            <a:r>
              <a:rPr lang="zh-CN" altLang="zh-CN" dirty="0">
                <a:latin typeface="+mn-ea"/>
                <a:ea typeface="+mn-ea"/>
              </a:rPr>
              <a:t>个（不包含</a:t>
            </a:r>
            <a:r>
              <a:rPr lang="en-US" altLang="zh-CN" dirty="0">
                <a:latin typeface="+mn-ea"/>
                <a:ea typeface="+mn-ea"/>
              </a:rPr>
              <a:t>3</a:t>
            </a:r>
            <a:r>
              <a:rPr lang="zh-CN" altLang="zh-CN" dirty="0">
                <a:latin typeface="+mn-ea"/>
                <a:ea typeface="+mn-ea"/>
              </a:rPr>
              <a:t>个）以上的状态为“生” 的元胞时，该元胞状态变成“死”。这一规则用来模拟生命数量过多，竞争导致个体消亡。</a:t>
            </a:r>
            <a:endParaRPr lang="zh-CN" altLang="en-US" dirty="0">
              <a:latin typeface="+mn-ea"/>
              <a:ea typeface="+mn-ea"/>
            </a:endParaRPr>
          </a:p>
        </p:txBody>
      </p:sp>
      <p:sp>
        <p:nvSpPr>
          <p:cNvPr id="5" name="矩形 4"/>
          <p:cNvSpPr/>
          <p:nvPr/>
        </p:nvSpPr>
        <p:spPr>
          <a:xfrm>
            <a:off x="171848" y="460602"/>
            <a:ext cx="2656496" cy="584775"/>
          </a:xfrm>
          <a:prstGeom prst="rect">
            <a:avLst/>
          </a:prstGeom>
        </p:spPr>
        <p:txBody>
          <a:bodyPr wrap="none">
            <a:spAutoFit/>
          </a:bodyPr>
          <a:lstStyle/>
          <a:p>
            <a:r>
              <a:rPr lang="zh-CN" altLang="en-US" sz="3200" b="1" dirty="0">
                <a:solidFill>
                  <a:schemeClr val="accent6"/>
                </a:solidFill>
                <a:latin typeface="+mn-ea"/>
              </a:rPr>
              <a:t>生命游戏规则</a:t>
            </a:r>
            <a:endParaRPr lang="zh-CN" altLang="en-US" sz="3200" dirty="0">
              <a:solidFill>
                <a:schemeClr val="accent6"/>
              </a:solidFill>
            </a:endParaRPr>
          </a:p>
        </p:txBody>
      </p:sp>
    </p:spTree>
    <p:extLst>
      <p:ext uri="{BB962C8B-B14F-4D97-AF65-F5344CB8AC3E}">
        <p14:creationId xmlns:p14="http://schemas.microsoft.com/office/powerpoint/2010/main" val="266696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 calcmode="lin" valueType="num">
                                      <p:cBhvr additive="base">
                                        <p:cTn id="2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 calcmode="lin" valueType="num">
                                      <p:cBhvr additive="base">
                                        <p:cTn id="26"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6372" y="476672"/>
            <a:ext cx="8568952" cy="1938992"/>
          </a:xfrm>
          <a:prstGeom prst="rect">
            <a:avLst/>
          </a:prstGeom>
        </p:spPr>
        <p:txBody>
          <a:bodyPr wrap="square">
            <a:spAutoFit/>
          </a:bodyPr>
          <a:lstStyle/>
          <a:p>
            <a:r>
              <a:rPr lang="zh-CN" altLang="zh-CN" dirty="0"/>
              <a:t>以上四条规则可以简化为以下两条规则：</a:t>
            </a:r>
            <a:endParaRPr lang="en-US" altLang="zh-CN" dirty="0"/>
          </a:p>
          <a:p>
            <a:endParaRPr lang="zh-CN" altLang="zh-CN" dirty="0"/>
          </a:p>
          <a:p>
            <a:r>
              <a:rPr lang="en-US" altLang="zh-CN" dirty="0">
                <a:sym typeface="Symbol"/>
              </a:rPr>
              <a:t></a:t>
            </a:r>
            <a:r>
              <a:rPr lang="zh-CN" altLang="zh-CN" dirty="0"/>
              <a:t>死亡规则：当前时刻，如果某元胞状态为“生”，且</a:t>
            </a:r>
            <a:r>
              <a:rPr lang="en-US" altLang="zh-CN" dirty="0"/>
              <a:t>8</a:t>
            </a:r>
            <a:r>
              <a:rPr lang="zh-CN" altLang="zh-CN" dirty="0"/>
              <a:t>个邻居元胞中有</a:t>
            </a:r>
            <a:r>
              <a:rPr lang="en-US" altLang="zh-CN" dirty="0"/>
              <a:t>2</a:t>
            </a:r>
            <a:r>
              <a:rPr lang="zh-CN" altLang="zh-CN" dirty="0"/>
              <a:t>个或</a:t>
            </a:r>
            <a:r>
              <a:rPr lang="en-US" altLang="zh-CN" dirty="0"/>
              <a:t>3</a:t>
            </a:r>
            <a:r>
              <a:rPr lang="zh-CN" altLang="zh-CN" dirty="0"/>
              <a:t>个状态为“生”，则下一时刻该元胞继续保持为“生”，否则“死”，图</a:t>
            </a:r>
            <a:r>
              <a:rPr lang="en-US" altLang="zh-CN" dirty="0"/>
              <a:t>4-47</a:t>
            </a:r>
            <a:r>
              <a:rPr lang="zh-CN" altLang="zh-CN" dirty="0"/>
              <a:t>所示是这一规则的示意图；</a:t>
            </a:r>
          </a:p>
        </p:txBody>
      </p:sp>
      <p:pic>
        <p:nvPicPr>
          <p:cNvPr id="3" name="图片 2"/>
          <p:cNvPicPr/>
          <p:nvPr/>
        </p:nvPicPr>
        <p:blipFill>
          <a:blip r:embed="rId2">
            <a:extLst>
              <a:ext uri="{28A0092B-C50C-407E-A947-70E740481C1C}">
                <a14:useLocalDpi xmlns:a14="http://schemas.microsoft.com/office/drawing/2010/main" val="0"/>
              </a:ext>
            </a:extLst>
          </a:blip>
          <a:srcRect t="6154" b="6796"/>
          <a:stretch>
            <a:fillRect/>
          </a:stretch>
        </p:blipFill>
        <p:spPr>
          <a:xfrm>
            <a:off x="1905198" y="2564904"/>
            <a:ext cx="5382394" cy="1041454"/>
          </a:xfrm>
          <a:prstGeom prst="rect">
            <a:avLst/>
          </a:prstGeom>
          <a:noFill/>
          <a:ln>
            <a:noFill/>
          </a:ln>
        </p:spPr>
      </p:pic>
      <p:sp>
        <p:nvSpPr>
          <p:cNvPr id="4" name="矩形 3"/>
          <p:cNvSpPr/>
          <p:nvPr/>
        </p:nvSpPr>
        <p:spPr>
          <a:xfrm>
            <a:off x="216371" y="3789040"/>
            <a:ext cx="8568952" cy="1200329"/>
          </a:xfrm>
          <a:prstGeom prst="rect">
            <a:avLst/>
          </a:prstGeom>
        </p:spPr>
        <p:txBody>
          <a:bodyPr wrap="square">
            <a:spAutoFit/>
          </a:bodyPr>
          <a:lstStyle/>
          <a:p>
            <a:r>
              <a:rPr lang="en-US" altLang="zh-CN" dirty="0">
                <a:sym typeface="Symbol"/>
              </a:rPr>
              <a:t></a:t>
            </a:r>
            <a:r>
              <a:rPr lang="zh-CN" altLang="zh-CN" dirty="0"/>
              <a:t>涅槃规则：当前时刻，如果某元胞状态为“死”，且</a:t>
            </a:r>
            <a:r>
              <a:rPr lang="en-US" altLang="zh-CN" dirty="0"/>
              <a:t>8</a:t>
            </a:r>
            <a:r>
              <a:rPr lang="zh-CN" altLang="zh-CN" dirty="0"/>
              <a:t>个邻居元胞中正好有</a:t>
            </a:r>
            <a:r>
              <a:rPr lang="en-US" altLang="zh-CN" dirty="0"/>
              <a:t>3</a:t>
            </a:r>
            <a:r>
              <a:rPr lang="zh-CN" altLang="zh-CN" dirty="0"/>
              <a:t>个状态为“生”，则下一时刻该元胞复活为“生”，否则保持为“死”，图</a:t>
            </a:r>
            <a:r>
              <a:rPr lang="en-US" altLang="zh-CN" dirty="0"/>
              <a:t>4-48</a:t>
            </a:r>
            <a:r>
              <a:rPr lang="zh-CN" altLang="zh-CN" dirty="0"/>
              <a:t>所示是这一规则的示意图。</a:t>
            </a:r>
            <a:endParaRPr lang="zh-CN" altLang="en-US" dirty="0"/>
          </a:p>
        </p:txBody>
      </p:sp>
      <p:pic>
        <p:nvPicPr>
          <p:cNvPr id="5" name="图片 4"/>
          <p:cNvPicPr/>
          <p:nvPr/>
        </p:nvPicPr>
        <p:blipFill>
          <a:blip r:embed="rId3">
            <a:extLst>
              <a:ext uri="{28A0092B-C50C-407E-A947-70E740481C1C}">
                <a14:useLocalDpi xmlns:a14="http://schemas.microsoft.com/office/drawing/2010/main" val="0"/>
              </a:ext>
            </a:extLst>
          </a:blip>
          <a:srcRect t="7032" b="7707"/>
          <a:stretch>
            <a:fillRect/>
          </a:stretch>
        </p:blipFill>
        <p:spPr>
          <a:xfrm>
            <a:off x="1905818" y="5229200"/>
            <a:ext cx="5382395" cy="1045226"/>
          </a:xfrm>
          <a:prstGeom prst="rect">
            <a:avLst/>
          </a:prstGeom>
          <a:noFill/>
          <a:ln>
            <a:noFill/>
          </a:ln>
        </p:spPr>
      </p:pic>
      <p:sp>
        <p:nvSpPr>
          <p:cNvPr id="6" name="矩形 5"/>
          <p:cNvSpPr/>
          <p:nvPr/>
        </p:nvSpPr>
        <p:spPr>
          <a:xfrm>
            <a:off x="7452320" y="2854798"/>
            <a:ext cx="1058303" cy="461665"/>
          </a:xfrm>
          <a:prstGeom prst="rect">
            <a:avLst/>
          </a:prstGeom>
        </p:spPr>
        <p:txBody>
          <a:bodyPr wrap="none">
            <a:spAutoFit/>
          </a:bodyPr>
          <a:lstStyle/>
          <a:p>
            <a:r>
              <a:rPr lang="zh-CN" altLang="zh-CN" b="1" dirty="0"/>
              <a:t>图</a:t>
            </a:r>
            <a:r>
              <a:rPr lang="en-US" altLang="zh-CN" b="1" dirty="0"/>
              <a:t>4-47</a:t>
            </a:r>
            <a:endParaRPr lang="zh-CN" altLang="en-US" dirty="0"/>
          </a:p>
        </p:txBody>
      </p:sp>
      <p:sp>
        <p:nvSpPr>
          <p:cNvPr id="7" name="矩形 6"/>
          <p:cNvSpPr/>
          <p:nvPr/>
        </p:nvSpPr>
        <p:spPr>
          <a:xfrm>
            <a:off x="7452319" y="5520980"/>
            <a:ext cx="1058303" cy="461665"/>
          </a:xfrm>
          <a:prstGeom prst="rect">
            <a:avLst/>
          </a:prstGeom>
        </p:spPr>
        <p:txBody>
          <a:bodyPr wrap="none">
            <a:spAutoFit/>
          </a:bodyPr>
          <a:lstStyle/>
          <a:p>
            <a:r>
              <a:rPr lang="zh-CN" altLang="zh-CN" b="1" dirty="0"/>
              <a:t>图</a:t>
            </a:r>
            <a:r>
              <a:rPr lang="en-US" altLang="zh-CN" b="1" dirty="0"/>
              <a:t>4-48</a:t>
            </a:r>
            <a:endParaRPr lang="zh-CN" altLang="en-US" dirty="0"/>
          </a:p>
        </p:txBody>
      </p:sp>
    </p:spTree>
    <p:extLst>
      <p:ext uri="{BB962C8B-B14F-4D97-AF65-F5344CB8AC3E}">
        <p14:creationId xmlns:p14="http://schemas.microsoft.com/office/powerpoint/2010/main" val="44071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1340768"/>
            <a:ext cx="8928992" cy="4585871"/>
          </a:xfrm>
          <a:prstGeom prst="rect">
            <a:avLst/>
          </a:prstGeom>
        </p:spPr>
        <p:txBody>
          <a:bodyPr wrap="square">
            <a:spAutoFit/>
          </a:bodyPr>
          <a:lstStyle/>
          <a:p>
            <a:r>
              <a:rPr lang="en-US" altLang="zh-CN" sz="2800" b="1" dirty="0">
                <a:latin typeface="+mn-ea"/>
                <a:ea typeface="+mn-ea"/>
              </a:rPr>
              <a:t>    </a:t>
            </a:r>
            <a:r>
              <a:rPr lang="zh-CN" altLang="zh-CN" dirty="0">
                <a:latin typeface="+mn-ea"/>
                <a:ea typeface="+mn-ea"/>
              </a:rPr>
              <a:t>实际中，玩家可以设定周围活细胞的数目怎样时才适宜该细胞的生存。如果这个数目设定过低，大部分细胞会因为找不到合适的活的邻居而死去，直到整个世界都没有生命；如果这个数目设定过高，世界中又会被生命充满而没有什么变化。通常这个数目一般选取</a:t>
            </a:r>
            <a:r>
              <a:rPr lang="en-US" altLang="zh-CN" dirty="0">
                <a:latin typeface="+mn-ea"/>
                <a:ea typeface="+mn-ea"/>
              </a:rPr>
              <a:t>2</a:t>
            </a:r>
            <a:r>
              <a:rPr lang="zh-CN" altLang="zh-CN" dirty="0">
                <a:latin typeface="+mn-ea"/>
                <a:ea typeface="+mn-ea"/>
              </a:rPr>
              <a:t>或者</a:t>
            </a:r>
            <a:r>
              <a:rPr lang="en-US" altLang="zh-CN" dirty="0">
                <a:latin typeface="+mn-ea"/>
                <a:ea typeface="+mn-ea"/>
              </a:rPr>
              <a:t>3</a:t>
            </a:r>
            <a:r>
              <a:rPr lang="zh-CN" altLang="zh-CN" dirty="0">
                <a:latin typeface="+mn-ea"/>
                <a:ea typeface="+mn-ea"/>
              </a:rPr>
              <a:t>，这样整个生命世界才不至于太过荒凉或拥挤，而是一种动态的平衡。由于设置的初始状态和迭代次数不同，游戏过程中会得到各种令人叹服的优美图案：杂乱无序的细胞会逐渐演化出各种精致，有形的结构；这些结构往往有很好的对称性，而且每一代都在变化形状；一些形状已经锁定，不会逐代变化；有时，一些已经成形的结构会因为一些无序细胞的“入侵”而被破坏。但是形状和秩序经常能从杂乱中产生出来。图</a:t>
            </a:r>
            <a:r>
              <a:rPr lang="en-US" altLang="zh-CN" dirty="0">
                <a:latin typeface="+mn-ea"/>
                <a:ea typeface="+mn-ea"/>
              </a:rPr>
              <a:t>4-49</a:t>
            </a:r>
            <a:r>
              <a:rPr lang="zh-CN" altLang="zh-CN" dirty="0">
                <a:latin typeface="+mn-ea"/>
                <a:ea typeface="+mn-ea"/>
              </a:rPr>
              <a:t>所示为游戏过程中得到的几种模式示意图。</a:t>
            </a:r>
            <a:endParaRPr lang="zh-CN" altLang="zh-CN" sz="2800" dirty="0">
              <a:latin typeface="+mn-ea"/>
              <a:ea typeface="+mn-ea"/>
            </a:endParaRPr>
          </a:p>
        </p:txBody>
      </p:sp>
    </p:spTree>
    <p:extLst>
      <p:ext uri="{BB962C8B-B14F-4D97-AF65-F5344CB8AC3E}">
        <p14:creationId xmlns:p14="http://schemas.microsoft.com/office/powerpoint/2010/main" val="1710754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extLst>
              <a:ext uri="{28A0092B-C50C-407E-A947-70E740481C1C}">
                <a14:useLocalDpi xmlns:a14="http://schemas.microsoft.com/office/drawing/2010/main" val="0"/>
              </a:ext>
            </a:extLst>
          </a:blip>
          <a:srcRect/>
          <a:stretch>
            <a:fillRect/>
          </a:stretch>
        </p:blipFill>
        <p:spPr>
          <a:xfrm>
            <a:off x="377533" y="605879"/>
            <a:ext cx="8388932" cy="5688632"/>
          </a:xfrm>
          <a:prstGeom prst="rect">
            <a:avLst/>
          </a:prstGeom>
          <a:noFill/>
          <a:ln>
            <a:noFill/>
          </a:ln>
        </p:spPr>
      </p:pic>
      <p:sp>
        <p:nvSpPr>
          <p:cNvPr id="3" name="矩形 2"/>
          <p:cNvSpPr/>
          <p:nvPr/>
        </p:nvSpPr>
        <p:spPr>
          <a:xfrm>
            <a:off x="4013994" y="6294511"/>
            <a:ext cx="1116011" cy="461665"/>
          </a:xfrm>
          <a:prstGeom prst="rect">
            <a:avLst/>
          </a:prstGeom>
        </p:spPr>
        <p:txBody>
          <a:bodyPr wrap="none">
            <a:spAutoFit/>
          </a:bodyPr>
          <a:lstStyle/>
          <a:p>
            <a:r>
              <a:rPr lang="zh-CN" altLang="zh-CN" b="1" dirty="0">
                <a:latin typeface="+mn-ea"/>
              </a:rPr>
              <a:t>图</a:t>
            </a:r>
            <a:r>
              <a:rPr lang="en-US" altLang="zh-CN" b="1" dirty="0">
                <a:latin typeface="+mn-ea"/>
              </a:rPr>
              <a:t>4-49</a:t>
            </a:r>
            <a:endParaRPr lang="zh-CN" altLang="en-US" dirty="0"/>
          </a:p>
        </p:txBody>
      </p:sp>
    </p:spTree>
    <p:extLst>
      <p:ext uri="{BB962C8B-B14F-4D97-AF65-F5344CB8AC3E}">
        <p14:creationId xmlns:p14="http://schemas.microsoft.com/office/powerpoint/2010/main" val="2998826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7504" y="1052736"/>
            <a:ext cx="8784976" cy="4401205"/>
          </a:xfrm>
          <a:prstGeom prst="rect">
            <a:avLst/>
          </a:prstGeom>
        </p:spPr>
        <p:txBody>
          <a:bodyPr wrap="square">
            <a:spAutoFit/>
          </a:bodyPr>
          <a:lstStyle/>
          <a:p>
            <a:r>
              <a:rPr lang="en-US" altLang="zh-CN" sz="2800" b="1" dirty="0">
                <a:latin typeface="+mn-ea"/>
                <a:ea typeface="+mn-ea"/>
              </a:rPr>
              <a:t>     </a:t>
            </a:r>
            <a:r>
              <a:rPr lang="en-US" altLang="zh-CN" sz="2800" dirty="0">
                <a:latin typeface="+mn-ea"/>
                <a:ea typeface="+mn-ea"/>
              </a:rPr>
              <a:t>Wolfram</a:t>
            </a:r>
            <a:r>
              <a:rPr lang="zh-CN" altLang="zh-CN" sz="2800" dirty="0">
                <a:latin typeface="+mn-ea"/>
                <a:ea typeface="+mn-ea"/>
              </a:rPr>
              <a:t>认为生命游戏的缺点是只研究了一种规则，他要尽可能系统地研究各种规则元胞自动机的行为。先从一维状态链做起，例如演化规则的半径为</a:t>
            </a:r>
            <a:r>
              <a:rPr lang="en-US" altLang="zh-CN" sz="2800" dirty="0">
                <a:latin typeface="+mn-ea"/>
                <a:ea typeface="+mn-ea"/>
              </a:rPr>
              <a:t>      </a:t>
            </a:r>
            <a:r>
              <a:rPr lang="zh-CN" altLang="zh-CN" sz="2800" dirty="0">
                <a:latin typeface="+mn-ea"/>
                <a:ea typeface="+mn-ea"/>
              </a:rPr>
              <a:t>的情况，包括自身共</a:t>
            </a:r>
            <a:r>
              <a:rPr lang="en-US" altLang="zh-CN" sz="2800" dirty="0">
                <a:latin typeface="+mn-ea"/>
                <a:ea typeface="+mn-ea"/>
              </a:rPr>
              <a:t>3</a:t>
            </a:r>
            <a:r>
              <a:rPr lang="zh-CN" altLang="zh-CN" sz="2800" dirty="0">
                <a:latin typeface="+mn-ea"/>
                <a:ea typeface="+mn-ea"/>
              </a:rPr>
              <a:t>个邻居。若每个位置可有</a:t>
            </a:r>
            <a:r>
              <a:rPr lang="en-US" altLang="zh-CN" sz="2800" dirty="0">
                <a:latin typeface="+mn-ea"/>
                <a:ea typeface="+mn-ea"/>
              </a:rPr>
              <a:t>2</a:t>
            </a:r>
            <a:r>
              <a:rPr lang="zh-CN" altLang="zh-CN" sz="2800" dirty="0">
                <a:latin typeface="+mn-ea"/>
                <a:ea typeface="+mn-ea"/>
              </a:rPr>
              <a:t>个状态，则这</a:t>
            </a:r>
            <a:r>
              <a:rPr lang="en-US" altLang="zh-CN" sz="2800" dirty="0">
                <a:latin typeface="+mn-ea"/>
                <a:ea typeface="+mn-ea"/>
              </a:rPr>
              <a:t>3</a:t>
            </a:r>
            <a:r>
              <a:rPr lang="zh-CN" altLang="zh-CN" sz="2800" dirty="0">
                <a:latin typeface="+mn-ea"/>
                <a:ea typeface="+mn-ea"/>
              </a:rPr>
              <a:t>个邻居可以取</a:t>
            </a:r>
            <a:r>
              <a:rPr lang="en-US" altLang="zh-CN" sz="2800" dirty="0">
                <a:latin typeface="+mn-ea"/>
                <a:ea typeface="+mn-ea"/>
              </a:rPr>
              <a:t>     </a:t>
            </a:r>
            <a:r>
              <a:rPr lang="zh-CN" altLang="zh-CN" sz="2800" dirty="0">
                <a:latin typeface="+mn-ea"/>
                <a:ea typeface="+mn-ea"/>
              </a:rPr>
              <a:t>种排列，对每一种排列，下一个时刻可以取</a:t>
            </a:r>
            <a:r>
              <a:rPr lang="en-US" altLang="zh-CN" sz="2800" dirty="0">
                <a:latin typeface="+mn-ea"/>
                <a:ea typeface="+mn-ea"/>
              </a:rPr>
              <a:t>2</a:t>
            </a:r>
            <a:r>
              <a:rPr lang="zh-CN" altLang="zh-CN" sz="2800" dirty="0">
                <a:latin typeface="+mn-ea"/>
                <a:ea typeface="+mn-ea"/>
              </a:rPr>
              <a:t>个不同的值，因此一共有</a:t>
            </a:r>
            <a:r>
              <a:rPr lang="en-US" altLang="zh-CN" sz="2800" dirty="0">
                <a:latin typeface="+mn-ea"/>
                <a:ea typeface="+mn-ea"/>
              </a:rPr>
              <a:t>       个不同的元胞自动机。本节要介绍的第二个例子就是这256种一维元胞自动机中的第184种，通常称为第184号规则，如</a:t>
            </a:r>
            <a:r>
              <a:rPr lang="en-US" altLang="zh-CN" sz="2800" dirty="0"/>
              <a:t> </a:t>
            </a:r>
            <a:r>
              <a:rPr lang="zh-CN" altLang="en-US" sz="2800" dirty="0"/>
              <a:t>图</a:t>
            </a:r>
            <a:r>
              <a:rPr lang="en-US" altLang="zh-CN" sz="2800" dirty="0"/>
              <a:t>4-50</a:t>
            </a:r>
            <a:r>
              <a:rPr lang="en-US" altLang="zh-CN" sz="2800" dirty="0">
                <a:latin typeface="+mn-ea"/>
                <a:ea typeface="+mn-ea"/>
              </a:rPr>
              <a:t>所示。184号元胞自动机也是最基本的交通流元胞自动机模型。</a:t>
            </a:r>
            <a:endParaRPr lang="zh-CN" altLang="en-US" sz="2800" dirty="0">
              <a:latin typeface="+mn-ea"/>
              <a:ea typeface="+mn-ea"/>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297524233"/>
              </p:ext>
            </p:extLst>
          </p:nvPr>
        </p:nvGraphicFramePr>
        <p:xfrm>
          <a:off x="7020272" y="1916832"/>
          <a:ext cx="969340" cy="504056"/>
        </p:xfrm>
        <a:graphic>
          <a:graphicData uri="http://schemas.openxmlformats.org/presentationml/2006/ole">
            <mc:AlternateContent xmlns:mc="http://schemas.openxmlformats.org/markup-compatibility/2006">
              <mc:Choice xmlns:v="urn:schemas-microsoft-com:vml" Requires="v">
                <p:oleObj spid="_x0000_s96415" name="Equation" r:id="rId3" imgW="317160" imgH="164880" progId="Equation.DSMT4">
                  <p:embed/>
                </p:oleObj>
              </mc:Choice>
              <mc:Fallback>
                <p:oleObj name="Equation" r:id="rId3" imgW="317160" imgH="164880" progId="Equation.DSMT4">
                  <p:embed/>
                  <p:pic>
                    <p:nvPicPr>
                      <p:cNvPr id="0" name=""/>
                      <p:cNvPicPr/>
                      <p:nvPr/>
                    </p:nvPicPr>
                    <p:blipFill>
                      <a:blip r:embed="rId4"/>
                      <a:stretch>
                        <a:fillRect/>
                      </a:stretch>
                    </p:blipFill>
                    <p:spPr>
                      <a:xfrm>
                        <a:off x="7020272" y="1916832"/>
                        <a:ext cx="969340" cy="504056"/>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937033080"/>
              </p:ext>
            </p:extLst>
          </p:nvPr>
        </p:nvGraphicFramePr>
        <p:xfrm>
          <a:off x="2915816" y="2783951"/>
          <a:ext cx="792088" cy="469387"/>
        </p:xfrm>
        <a:graphic>
          <a:graphicData uri="http://schemas.openxmlformats.org/presentationml/2006/ole">
            <mc:AlternateContent xmlns:mc="http://schemas.openxmlformats.org/markup-compatibility/2006">
              <mc:Choice xmlns:v="urn:schemas-microsoft-com:vml" Requires="v">
                <p:oleObj spid="_x0000_s96416" name="Equation" r:id="rId5" imgW="342720" imgH="203040" progId="Equation.DSMT4">
                  <p:embed/>
                </p:oleObj>
              </mc:Choice>
              <mc:Fallback>
                <p:oleObj name="Equation" r:id="rId5" imgW="342720" imgH="203040" progId="Equation.DSMT4">
                  <p:embed/>
                  <p:pic>
                    <p:nvPicPr>
                      <p:cNvPr id="0" name=""/>
                      <p:cNvPicPr/>
                      <p:nvPr/>
                    </p:nvPicPr>
                    <p:blipFill>
                      <a:blip r:embed="rId6"/>
                      <a:stretch>
                        <a:fillRect/>
                      </a:stretch>
                    </p:blipFill>
                    <p:spPr>
                      <a:xfrm>
                        <a:off x="2915816" y="2783951"/>
                        <a:ext cx="792088" cy="469387"/>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183272774"/>
              </p:ext>
            </p:extLst>
          </p:nvPr>
        </p:nvGraphicFramePr>
        <p:xfrm>
          <a:off x="6084168" y="3140968"/>
          <a:ext cx="1296144" cy="531751"/>
        </p:xfrm>
        <a:graphic>
          <a:graphicData uri="http://schemas.openxmlformats.org/presentationml/2006/ole">
            <mc:AlternateContent xmlns:mc="http://schemas.openxmlformats.org/markup-compatibility/2006">
              <mc:Choice xmlns:v="urn:schemas-microsoft-com:vml" Requires="v">
                <p:oleObj spid="_x0000_s96417" name="Equation" r:id="rId7" imgW="495000" imgH="203040" progId="Equation.DSMT4">
                  <p:embed/>
                </p:oleObj>
              </mc:Choice>
              <mc:Fallback>
                <p:oleObj name="Equation" r:id="rId7" imgW="495000" imgH="203040" progId="Equation.DSMT4">
                  <p:embed/>
                  <p:pic>
                    <p:nvPicPr>
                      <p:cNvPr id="0" name=""/>
                      <p:cNvPicPr/>
                      <p:nvPr/>
                    </p:nvPicPr>
                    <p:blipFill>
                      <a:blip r:embed="rId8"/>
                      <a:stretch>
                        <a:fillRect/>
                      </a:stretch>
                    </p:blipFill>
                    <p:spPr>
                      <a:xfrm>
                        <a:off x="6084168" y="3140968"/>
                        <a:ext cx="1296144" cy="531751"/>
                      </a:xfrm>
                      <a:prstGeom prst="rect">
                        <a:avLst/>
                      </a:prstGeom>
                    </p:spPr>
                  </p:pic>
                </p:oleObj>
              </mc:Fallback>
            </mc:AlternateContent>
          </a:graphicData>
        </a:graphic>
      </p:graphicFrame>
    </p:spTree>
    <p:extLst>
      <p:ext uri="{BB962C8B-B14F-4D97-AF65-F5344CB8AC3E}">
        <p14:creationId xmlns:p14="http://schemas.microsoft.com/office/powerpoint/2010/main" val="586659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extLst>
              <a:ext uri="{28A0092B-C50C-407E-A947-70E740481C1C}">
                <a14:useLocalDpi xmlns:a14="http://schemas.microsoft.com/office/drawing/2010/main" val="0"/>
              </a:ext>
            </a:extLst>
          </a:blip>
          <a:srcRect t="3286" b="4226"/>
          <a:stretch>
            <a:fillRect/>
          </a:stretch>
        </p:blipFill>
        <p:spPr>
          <a:xfrm>
            <a:off x="107504" y="1196752"/>
            <a:ext cx="8928992" cy="5040559"/>
          </a:xfrm>
          <a:prstGeom prst="rect">
            <a:avLst/>
          </a:prstGeom>
          <a:noFill/>
          <a:ln>
            <a:noFill/>
          </a:ln>
        </p:spPr>
      </p:pic>
      <p:sp>
        <p:nvSpPr>
          <p:cNvPr id="3" name="矩形 2"/>
          <p:cNvSpPr/>
          <p:nvPr/>
        </p:nvSpPr>
        <p:spPr>
          <a:xfrm>
            <a:off x="1506898" y="620688"/>
            <a:ext cx="6130204" cy="523220"/>
          </a:xfrm>
          <a:prstGeom prst="rect">
            <a:avLst/>
          </a:prstGeom>
        </p:spPr>
        <p:txBody>
          <a:bodyPr wrap="none">
            <a:spAutoFit/>
          </a:bodyPr>
          <a:lstStyle/>
          <a:p>
            <a:r>
              <a:rPr lang="zh-CN" altLang="en-US" sz="2800" b="1" dirty="0"/>
              <a:t>图</a:t>
            </a:r>
            <a:r>
              <a:rPr lang="en-US" altLang="zh-CN" sz="2800" b="1" dirty="0"/>
              <a:t>4-50  184</a:t>
            </a:r>
            <a:r>
              <a:rPr lang="zh-CN" altLang="zh-CN" sz="2800" b="1" dirty="0"/>
              <a:t>号元胞自动机</a:t>
            </a:r>
            <a:r>
              <a:rPr lang="en-US" altLang="zh-CN" sz="2800" b="1" dirty="0"/>
              <a:t>(</a:t>
            </a:r>
            <a:r>
              <a:rPr lang="zh-CN" altLang="en-US" sz="2800" b="1" dirty="0"/>
              <a:t>简单交通流</a:t>
            </a:r>
            <a:r>
              <a:rPr lang="en-US" altLang="zh-CN" sz="2800" b="1" dirty="0"/>
              <a:t>)</a:t>
            </a:r>
            <a:endParaRPr lang="zh-CN" altLang="en-US" sz="2800" b="1" dirty="0"/>
          </a:p>
        </p:txBody>
      </p:sp>
    </p:spTree>
    <p:extLst>
      <p:ext uri="{BB962C8B-B14F-4D97-AF65-F5344CB8AC3E}">
        <p14:creationId xmlns:p14="http://schemas.microsoft.com/office/powerpoint/2010/main" val="1607205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752" y="1628800"/>
            <a:ext cx="9036496" cy="4462760"/>
          </a:xfrm>
          <a:prstGeom prst="rect">
            <a:avLst/>
          </a:prstGeom>
        </p:spPr>
        <p:txBody>
          <a:bodyPr wrap="square">
            <a:spAutoFit/>
          </a:bodyPr>
          <a:lstStyle/>
          <a:p>
            <a:r>
              <a:rPr lang="en-US" altLang="zh-CN" b="1" dirty="0"/>
              <a:t>        </a:t>
            </a:r>
            <a:r>
              <a:rPr lang="en-US" altLang="zh-CN" sz="2000" dirty="0"/>
              <a:t>184</a:t>
            </a:r>
            <a:r>
              <a:rPr lang="zh-CN" altLang="zh-CN" sz="2000" dirty="0"/>
              <a:t>号规则给出了相邻三个元胞的所有</a:t>
            </a:r>
            <a:r>
              <a:rPr lang="en-US" altLang="zh-CN" sz="2000" dirty="0"/>
              <a:t>8</a:t>
            </a:r>
            <a:r>
              <a:rPr lang="zh-CN" altLang="zh-CN" sz="2000" dirty="0"/>
              <a:t>种可能状态在下一时刻中间位置元胞的状态。在</a:t>
            </a:r>
            <a:r>
              <a:rPr lang="en-US" altLang="zh-CN" sz="2000" dirty="0"/>
              <a:t>184</a:t>
            </a:r>
            <a:r>
              <a:rPr lang="zh-CN" altLang="zh-CN" sz="2000" dirty="0"/>
              <a:t>号规则中，道路被划分为等间距的格子，每一个格子表示一个元胞。任一元胞只有两种状态，或者被车占据，或者为空。所有车辆都向同一方向行进（向右），在某一时间步内，如果第</a:t>
            </a:r>
            <a:r>
              <a:rPr lang="en-US" altLang="zh-CN" sz="2000" dirty="0"/>
              <a:t>n</a:t>
            </a:r>
            <a:r>
              <a:rPr lang="zh-CN" altLang="zh-CN" sz="2000" dirty="0"/>
              <a:t>辆车前方元胞为空，则该车辆向前行驶一格，否则保持原地不动。在</a:t>
            </a:r>
            <a:r>
              <a:rPr lang="en-US" altLang="zh-CN" sz="2000" dirty="0"/>
              <a:t>184</a:t>
            </a:r>
            <a:r>
              <a:rPr lang="zh-CN" altLang="zh-CN" sz="2000" dirty="0"/>
              <a:t>号规则下，只要给定道路初始时刻的状态，可以得到之后任何不同时刻道路的状态。如图</a:t>
            </a:r>
            <a:r>
              <a:rPr lang="en-US" altLang="zh-CN" sz="2000" dirty="0"/>
              <a:t>4-51</a:t>
            </a:r>
            <a:r>
              <a:rPr lang="zh-CN" altLang="zh-CN" sz="2000" dirty="0"/>
              <a:t>所示是一条长度为</a:t>
            </a:r>
            <a:r>
              <a:rPr lang="en-US" altLang="zh-CN" sz="2000" dirty="0"/>
              <a:t>20</a:t>
            </a:r>
            <a:r>
              <a:rPr lang="zh-CN" altLang="zh-CN" sz="2000" dirty="0"/>
              <a:t>的道路，道路中有</a:t>
            </a:r>
            <a:r>
              <a:rPr lang="en-US" altLang="zh-CN" sz="2000" dirty="0"/>
              <a:t>5</a:t>
            </a:r>
            <a:r>
              <a:rPr lang="zh-CN" altLang="zh-CN" sz="2000" dirty="0"/>
              <a:t>辆车，根据</a:t>
            </a:r>
            <a:r>
              <a:rPr lang="en-US" altLang="zh-CN" sz="2000" dirty="0"/>
              <a:t>184</a:t>
            </a:r>
            <a:r>
              <a:rPr lang="zh-CN" altLang="zh-CN" sz="2000" dirty="0"/>
              <a:t>号规则得到的前</a:t>
            </a:r>
            <a:r>
              <a:rPr lang="en-US" altLang="zh-CN" sz="2000" dirty="0"/>
              <a:t>10</a:t>
            </a:r>
            <a:r>
              <a:rPr lang="zh-CN" altLang="zh-CN" sz="2000" dirty="0"/>
              <a:t>个时间步的元胞自动机状态。每一行代表一维元胞自动机在某时刻的状态，从上到下时间逐行增加一步。需要注意的是，由于第一个元胞和最后一个元胞分别缺少左邻居和右邻居，一种简单的做法是以最后一个元胞作为第一个元胞的左邻居，同时也以第一个元胞作为最后一个元胞的右邻居。这样操作后，相当于这一条路段是首尾相接的圆环，从最右端驶出路段的车辆又从最左端驶入。这种边界的处理方式称为周期性边界条件。类似于图</a:t>
            </a:r>
            <a:r>
              <a:rPr lang="en-US" altLang="zh-CN" sz="2000" dirty="0"/>
              <a:t>4-51</a:t>
            </a:r>
            <a:r>
              <a:rPr lang="zh-CN" altLang="zh-CN" sz="2000" dirty="0"/>
              <a:t>所示的图，一般称为时空图（横向表示空间，纵向表示时间）。</a:t>
            </a:r>
            <a:endParaRPr lang="zh-CN" altLang="zh-CN" dirty="0"/>
          </a:p>
        </p:txBody>
      </p:sp>
    </p:spTree>
    <p:extLst>
      <p:ext uri="{BB962C8B-B14F-4D97-AF65-F5344CB8AC3E}">
        <p14:creationId xmlns:p14="http://schemas.microsoft.com/office/powerpoint/2010/main" val="1210611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extLst>
              <a:ext uri="{28A0092B-C50C-407E-A947-70E740481C1C}">
                <a14:useLocalDpi xmlns:a14="http://schemas.microsoft.com/office/drawing/2010/main" val="0"/>
              </a:ext>
            </a:extLst>
          </a:blip>
          <a:srcRect/>
          <a:stretch>
            <a:fillRect/>
          </a:stretch>
        </p:blipFill>
        <p:spPr>
          <a:xfrm>
            <a:off x="179039" y="764704"/>
            <a:ext cx="8784976" cy="5184576"/>
          </a:xfrm>
          <a:prstGeom prst="rect">
            <a:avLst/>
          </a:prstGeom>
          <a:noFill/>
          <a:ln>
            <a:noFill/>
          </a:ln>
        </p:spPr>
      </p:pic>
      <p:sp>
        <p:nvSpPr>
          <p:cNvPr id="3" name="矩形 2"/>
          <p:cNvSpPr/>
          <p:nvPr/>
        </p:nvSpPr>
        <p:spPr>
          <a:xfrm>
            <a:off x="3937050" y="6032782"/>
            <a:ext cx="1269899" cy="523220"/>
          </a:xfrm>
          <a:prstGeom prst="rect">
            <a:avLst/>
          </a:prstGeom>
        </p:spPr>
        <p:txBody>
          <a:bodyPr wrap="none">
            <a:spAutoFit/>
          </a:bodyPr>
          <a:lstStyle/>
          <a:p>
            <a:r>
              <a:rPr lang="zh-CN" altLang="zh-CN" sz="2800" b="1" dirty="0">
                <a:latin typeface="+mn-ea"/>
                <a:ea typeface="+mn-ea"/>
              </a:rPr>
              <a:t>图</a:t>
            </a:r>
            <a:r>
              <a:rPr lang="en-US" altLang="zh-CN" sz="2800" b="1" dirty="0">
                <a:latin typeface="+mn-ea"/>
                <a:ea typeface="+mn-ea"/>
              </a:rPr>
              <a:t>4-51</a:t>
            </a:r>
            <a:endParaRPr lang="zh-CN" altLang="zh-CN" sz="2800" b="1" dirty="0">
              <a:latin typeface="+mn-ea"/>
              <a:ea typeface="+mn-ea"/>
            </a:endParaRPr>
          </a:p>
        </p:txBody>
      </p:sp>
    </p:spTree>
    <p:extLst>
      <p:ext uri="{BB962C8B-B14F-4D97-AF65-F5344CB8AC3E}">
        <p14:creationId xmlns:p14="http://schemas.microsoft.com/office/powerpoint/2010/main" val="387475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96752"/>
            <a:ext cx="8784976" cy="1631216"/>
          </a:xfrm>
          <a:prstGeom prst="rect">
            <a:avLst/>
          </a:prstGeom>
        </p:spPr>
        <p:txBody>
          <a:bodyPr wrap="square">
            <a:spAutoFit/>
          </a:bodyPr>
          <a:lstStyle/>
          <a:p>
            <a:r>
              <a:rPr lang="en-US" altLang="zh-CN" sz="2800" b="1" dirty="0">
                <a:latin typeface="+mn-ea"/>
                <a:ea typeface="+mn-ea"/>
              </a:rPr>
              <a:t>    </a:t>
            </a:r>
            <a:r>
              <a:rPr lang="zh-CN" altLang="zh-CN" dirty="0">
                <a:latin typeface="+mn-ea"/>
                <a:ea typeface="+mn-ea"/>
              </a:rPr>
              <a:t>通过以上生命游戏元胞自动机和</a:t>
            </a:r>
            <a:r>
              <a:rPr lang="en-US" altLang="zh-CN" dirty="0">
                <a:latin typeface="+mn-ea"/>
                <a:ea typeface="+mn-ea"/>
              </a:rPr>
              <a:t>184</a:t>
            </a:r>
            <a:r>
              <a:rPr lang="zh-CN" altLang="zh-CN" dirty="0">
                <a:latin typeface="+mn-ea"/>
                <a:ea typeface="+mn-ea"/>
              </a:rPr>
              <a:t>号规则交通元胞自动机的介绍，相信读者对元胞自动机和元胞自动机的构成已经有了一定的感性认识。一个标准的元胞自动机（</a:t>
            </a:r>
            <a:r>
              <a:rPr lang="en-US" altLang="zh-CN" i="1" dirty="0">
                <a:latin typeface="+mn-ea"/>
                <a:ea typeface="+mn-ea"/>
              </a:rPr>
              <a:t>A</a:t>
            </a:r>
            <a:r>
              <a:rPr lang="zh-CN" altLang="zh-CN" dirty="0">
                <a:latin typeface="+mn-ea"/>
                <a:ea typeface="+mn-ea"/>
              </a:rPr>
              <a:t>）由元胞，元胞状态，邻域状态及状态更新规则构成，用数学式子表示为</a:t>
            </a:r>
            <a:r>
              <a:rPr lang="en-US" altLang="zh-CN" dirty="0">
                <a:latin typeface="+mn-ea"/>
                <a:ea typeface="+mn-ea"/>
              </a:rPr>
              <a:t>:</a:t>
            </a:r>
            <a:endParaRPr lang="zh-CN" altLang="zh-CN" sz="2800" dirty="0">
              <a:latin typeface="+mn-ea"/>
              <a:ea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085001989"/>
              </p:ext>
            </p:extLst>
          </p:nvPr>
        </p:nvGraphicFramePr>
        <p:xfrm>
          <a:off x="3001752" y="3056476"/>
          <a:ext cx="3240360" cy="576064"/>
        </p:xfrm>
        <a:graphic>
          <a:graphicData uri="http://schemas.openxmlformats.org/presentationml/2006/ole">
            <mc:AlternateContent xmlns:mc="http://schemas.openxmlformats.org/markup-compatibility/2006">
              <mc:Choice xmlns:v="urn:schemas-microsoft-com:vml" Requires="v">
                <p:oleObj spid="_x0000_s98364" name="Equation" r:id="rId3" imgW="1143000" imgH="203040" progId="Equation.DSMT4">
                  <p:embed/>
                </p:oleObj>
              </mc:Choice>
              <mc:Fallback>
                <p:oleObj name="Equation" r:id="rId3" imgW="1143000" imgH="203040" progId="Equation.DSMT4">
                  <p:embed/>
                  <p:pic>
                    <p:nvPicPr>
                      <p:cNvPr id="0" name=""/>
                      <p:cNvPicPr/>
                      <p:nvPr/>
                    </p:nvPicPr>
                    <p:blipFill>
                      <a:blip r:embed="rId4"/>
                      <a:stretch>
                        <a:fillRect/>
                      </a:stretch>
                    </p:blipFill>
                    <p:spPr>
                      <a:xfrm>
                        <a:off x="3001752" y="3056476"/>
                        <a:ext cx="3240360" cy="576064"/>
                      </a:xfrm>
                      <a:prstGeom prst="rect">
                        <a:avLst/>
                      </a:prstGeom>
                    </p:spPr>
                  </p:pic>
                </p:oleObj>
              </mc:Fallback>
            </mc:AlternateContent>
          </a:graphicData>
        </a:graphic>
      </p:graphicFrame>
      <p:sp>
        <p:nvSpPr>
          <p:cNvPr id="12" name="矩形 11"/>
          <p:cNvSpPr/>
          <p:nvPr/>
        </p:nvSpPr>
        <p:spPr>
          <a:xfrm>
            <a:off x="229444" y="3861048"/>
            <a:ext cx="8784976" cy="2000548"/>
          </a:xfrm>
          <a:prstGeom prst="rect">
            <a:avLst/>
          </a:prstGeom>
        </p:spPr>
        <p:txBody>
          <a:bodyPr wrap="square">
            <a:spAutoFit/>
          </a:bodyPr>
          <a:lstStyle/>
          <a:p>
            <a:r>
              <a:rPr lang="en-US" altLang="zh-CN" sz="2800" b="1" dirty="0">
                <a:latin typeface="+mn-ea"/>
                <a:ea typeface="+mn-ea"/>
              </a:rPr>
              <a:t>    </a:t>
            </a:r>
            <a:r>
              <a:rPr lang="zh-CN" altLang="zh-CN" dirty="0">
                <a:latin typeface="+mn-ea"/>
                <a:ea typeface="+mn-ea"/>
              </a:rPr>
              <a:t>其中</a:t>
            </a:r>
            <a:r>
              <a:rPr lang="en-US" altLang="zh-CN" dirty="0">
                <a:latin typeface="+mn-ea"/>
                <a:ea typeface="+mn-ea"/>
              </a:rPr>
              <a:t>L</a:t>
            </a:r>
            <a:r>
              <a:rPr lang="zh-CN" altLang="zh-CN" dirty="0">
                <a:latin typeface="+mn-ea"/>
                <a:ea typeface="+mn-ea"/>
              </a:rPr>
              <a:t>为元胞空间；</a:t>
            </a:r>
            <a:r>
              <a:rPr lang="en-US" altLang="zh-CN" dirty="0">
                <a:latin typeface="+mn-ea"/>
                <a:ea typeface="+mn-ea"/>
              </a:rPr>
              <a:t>d</a:t>
            </a:r>
            <a:r>
              <a:rPr lang="zh-CN" altLang="zh-CN" dirty="0">
                <a:latin typeface="+mn-ea"/>
                <a:ea typeface="+mn-ea"/>
              </a:rPr>
              <a:t>为元胞自动机内元胞空间的维数；</a:t>
            </a:r>
            <a:r>
              <a:rPr lang="en-US" altLang="zh-CN" i="1" dirty="0">
                <a:latin typeface="+mn-ea"/>
                <a:ea typeface="+mn-ea"/>
              </a:rPr>
              <a:t>S</a:t>
            </a:r>
            <a:r>
              <a:rPr lang="zh-CN" altLang="zh-CN" dirty="0">
                <a:latin typeface="+mn-ea"/>
                <a:ea typeface="+mn-ea"/>
              </a:rPr>
              <a:t>是元胞有限的，离散的状态集合</a:t>
            </a:r>
            <a:r>
              <a:rPr lang="en-US" altLang="zh-CN" dirty="0">
                <a:latin typeface="+mn-ea"/>
                <a:ea typeface="+mn-ea"/>
              </a:rPr>
              <a:t>;N</a:t>
            </a:r>
            <a:r>
              <a:rPr lang="zh-CN" altLang="zh-CN" dirty="0">
                <a:latin typeface="+mn-ea"/>
                <a:ea typeface="+mn-ea"/>
              </a:rPr>
              <a:t>为某个邻域内所有元胞的集合；</a:t>
            </a:r>
            <a:r>
              <a:rPr lang="en-US" altLang="zh-CN" dirty="0">
                <a:latin typeface="+mn-ea"/>
                <a:ea typeface="+mn-ea"/>
              </a:rPr>
              <a:t>f</a:t>
            </a:r>
            <a:r>
              <a:rPr lang="zh-CN" altLang="zh-CN" dirty="0">
                <a:latin typeface="+mn-ea"/>
                <a:ea typeface="+mn-ea"/>
              </a:rPr>
              <a:t>为局部映射或局部规则。一个元胞通常在一个时刻只有取自一个有限集合的一种状态，例如</a:t>
            </a:r>
            <a:r>
              <a:rPr lang="en-US" altLang="zh-CN" dirty="0">
                <a:latin typeface="+mn-ea"/>
                <a:ea typeface="+mn-ea"/>
              </a:rPr>
              <a:t>{0</a:t>
            </a:r>
            <a:r>
              <a:rPr lang="zh-CN" altLang="zh-CN" dirty="0">
                <a:latin typeface="+mn-ea"/>
                <a:ea typeface="+mn-ea"/>
              </a:rPr>
              <a:t>，</a:t>
            </a:r>
            <a:r>
              <a:rPr lang="en-US" altLang="zh-CN" dirty="0">
                <a:latin typeface="+mn-ea"/>
                <a:ea typeface="+mn-ea"/>
              </a:rPr>
              <a:t>1}</a:t>
            </a:r>
            <a:r>
              <a:rPr lang="zh-CN" altLang="zh-CN" dirty="0">
                <a:latin typeface="+mn-ea"/>
                <a:ea typeface="+mn-ea"/>
              </a:rPr>
              <a:t>。元胞状态可以代表个体的性质，特征，行为等。</a:t>
            </a:r>
            <a:endParaRPr lang="zh-CN" altLang="en-US" sz="2800" dirty="0">
              <a:latin typeface="+mn-ea"/>
              <a:ea typeface="+mn-ea"/>
            </a:endParaRPr>
          </a:p>
        </p:txBody>
      </p:sp>
    </p:spTree>
    <p:extLst>
      <p:ext uri="{BB962C8B-B14F-4D97-AF65-F5344CB8AC3E}">
        <p14:creationId xmlns:p14="http://schemas.microsoft.com/office/powerpoint/2010/main" val="1606921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24744"/>
            <a:ext cx="8784976" cy="2308324"/>
          </a:xfrm>
          <a:prstGeom prst="rect">
            <a:avLst/>
          </a:prstGeom>
        </p:spPr>
        <p:txBody>
          <a:bodyPr wrap="square">
            <a:spAutoFit/>
          </a:bodyPr>
          <a:lstStyle/>
          <a:p>
            <a:r>
              <a:rPr lang="en-US" altLang="zh-CN" b="1" dirty="0"/>
              <a:t>      </a:t>
            </a:r>
            <a:r>
              <a:rPr lang="zh-CN" altLang="zh-CN" dirty="0"/>
              <a:t>在空间上与元胞相邻的细胞称为邻居，所有邻居组成邻域。在计算机中，元胞所在的网格一般具有边界，处于边界上的元胞，它周围的邻居元胞数量小于普通的元胞。因此对于边界上的元胞需要给出边界条件，使所有元胞都具有相同数量的邻居。常见的边界条件有周期型，反射型和定值型。接下来，本节将具体介绍元胞自动机的各个构成要素：</a:t>
            </a:r>
            <a:endParaRPr lang="zh-CN" altLang="en-US" dirty="0"/>
          </a:p>
        </p:txBody>
      </p:sp>
      <p:sp>
        <p:nvSpPr>
          <p:cNvPr id="3" name="流程图: 过程 2"/>
          <p:cNvSpPr/>
          <p:nvPr/>
        </p:nvSpPr>
        <p:spPr>
          <a:xfrm>
            <a:off x="1416860" y="5295159"/>
            <a:ext cx="1366374" cy="432848"/>
          </a:xfrm>
          <a:prstGeom prst="flowChartProcess">
            <a:avLst/>
          </a:prstGeom>
          <a:solidFill>
            <a:srgbClr val="FFB7A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effectLst>
                  <a:outerShdw blurRad="38100" dist="19050" dir="2700000" algn="tl" rotWithShape="0">
                    <a:schemeClr val="dk1">
                      <a:alpha val="40000"/>
                    </a:schemeClr>
                  </a:outerShdw>
                </a:effectLst>
              </a:rPr>
              <a:t>网格</a:t>
            </a:r>
          </a:p>
        </p:txBody>
      </p:sp>
      <p:sp>
        <p:nvSpPr>
          <p:cNvPr id="4" name="流程图: 过程 3"/>
          <p:cNvSpPr/>
          <p:nvPr/>
        </p:nvSpPr>
        <p:spPr>
          <a:xfrm>
            <a:off x="3736972" y="3547458"/>
            <a:ext cx="3324204" cy="467553"/>
          </a:xfrm>
          <a:prstGeom prst="flowChartProcess">
            <a:avLst/>
          </a:prstGeom>
          <a:solidFill>
            <a:srgbClr val="FFB7A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rPr>
              <a:t>元胞        邻居</a:t>
            </a:r>
            <a:endParaRPr lang="zh-CN" altLang="en-US" sz="2000" b="1" dirty="0">
              <a:solidFill>
                <a:schemeClr val="tx1"/>
              </a:solidFill>
            </a:endParaRPr>
          </a:p>
        </p:txBody>
      </p:sp>
      <p:sp>
        <p:nvSpPr>
          <p:cNvPr id="5" name="上下箭头 4"/>
          <p:cNvSpPr/>
          <p:nvPr/>
        </p:nvSpPr>
        <p:spPr>
          <a:xfrm>
            <a:off x="2000706" y="4333326"/>
            <a:ext cx="198682" cy="735553"/>
          </a:xfrm>
          <a:prstGeom prst="upDownArrow">
            <a:avLst/>
          </a:prstGeom>
          <a:solidFill>
            <a:srgbClr val="FFB7A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右箭头 5"/>
          <p:cNvSpPr/>
          <p:nvPr/>
        </p:nvSpPr>
        <p:spPr>
          <a:xfrm>
            <a:off x="2881040" y="3684494"/>
            <a:ext cx="738540" cy="171597"/>
          </a:xfrm>
          <a:prstGeom prst="rightArrow">
            <a:avLst/>
          </a:prstGeom>
          <a:solidFill>
            <a:srgbClr val="FFB7A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右箭头 6"/>
          <p:cNvSpPr/>
          <p:nvPr/>
        </p:nvSpPr>
        <p:spPr>
          <a:xfrm>
            <a:off x="2881040" y="5395945"/>
            <a:ext cx="738540" cy="215183"/>
          </a:xfrm>
          <a:prstGeom prst="rightArrow">
            <a:avLst/>
          </a:prstGeom>
          <a:solidFill>
            <a:srgbClr val="FFB7A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228" y="4486170"/>
            <a:ext cx="2149074" cy="2129537"/>
          </a:xfrm>
          <a:prstGeom prst="rect">
            <a:avLst/>
          </a:prstGeom>
          <a:solidFill>
            <a:srgbClr val="FFB7A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流程图: 过程 8"/>
          <p:cNvSpPr/>
          <p:nvPr/>
        </p:nvSpPr>
        <p:spPr>
          <a:xfrm>
            <a:off x="1416860" y="3563526"/>
            <a:ext cx="1366374" cy="432848"/>
          </a:xfrm>
          <a:prstGeom prst="flowChartProcess">
            <a:avLst/>
          </a:prstGeom>
          <a:solidFill>
            <a:srgbClr val="FFB7A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effectLst>
                  <a:outerShdw blurRad="38100" dist="19050" dir="2700000" algn="tl" rotWithShape="0">
                    <a:schemeClr val="dk1">
                      <a:alpha val="40000"/>
                    </a:schemeClr>
                  </a:outerShdw>
                </a:effectLst>
              </a:rPr>
              <a:t>规则</a:t>
            </a:r>
          </a:p>
        </p:txBody>
      </p:sp>
      <p:cxnSp>
        <p:nvCxnSpPr>
          <p:cNvPr id="10" name="直接箭头连接符 9"/>
          <p:cNvCxnSpPr/>
          <p:nvPr/>
        </p:nvCxnSpPr>
        <p:spPr>
          <a:xfrm>
            <a:off x="4724386" y="3978722"/>
            <a:ext cx="226131" cy="1607743"/>
          </a:xfrm>
          <a:prstGeom prst="straightConnector1">
            <a:avLst/>
          </a:prstGeom>
          <a:ln w="38100">
            <a:solidFill>
              <a:srgbClr val="FFB7AF"/>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5399074" y="3980441"/>
            <a:ext cx="399816" cy="1228807"/>
          </a:xfrm>
          <a:prstGeom prst="straightConnector1">
            <a:avLst/>
          </a:prstGeom>
          <a:ln w="28575">
            <a:solidFill>
              <a:srgbClr val="FFB7AF"/>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bwMode="auto">
          <a:xfrm>
            <a:off x="6702701" y="5353128"/>
            <a:ext cx="109923" cy="92471"/>
          </a:xfrm>
          <a:prstGeom prst="straightConnector1">
            <a:avLst/>
          </a:prstGeom>
          <a:ln>
            <a:solidFill>
              <a:srgbClr val="FFB7AF"/>
            </a:solidFill>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3" name="流程图: 过程 12"/>
          <p:cNvSpPr/>
          <p:nvPr/>
        </p:nvSpPr>
        <p:spPr>
          <a:xfrm>
            <a:off x="6500566" y="4922916"/>
            <a:ext cx="1815850" cy="572665"/>
          </a:xfrm>
          <a:prstGeom prst="flowChartProcess">
            <a:avLst/>
          </a:prstGeom>
          <a:solidFill>
            <a:srgbClr val="FFB7A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effectLst>
                  <a:outerShdw blurRad="38100" dist="19050" dir="2700000" algn="tl" rotWithShape="0">
                    <a:schemeClr val="dk1">
                      <a:alpha val="40000"/>
                    </a:schemeClr>
                  </a:outerShdw>
                </a:effectLst>
              </a:rPr>
              <a:t>边界条件</a:t>
            </a:r>
          </a:p>
        </p:txBody>
      </p:sp>
      <p:cxnSp>
        <p:nvCxnSpPr>
          <p:cNvPr id="33" name="直接箭头连接符 32"/>
          <p:cNvCxnSpPr>
            <a:stCxn id="13" idx="1"/>
          </p:cNvCxnSpPr>
          <p:nvPr/>
        </p:nvCxnSpPr>
        <p:spPr>
          <a:xfrm flipH="1">
            <a:off x="5951290" y="5209249"/>
            <a:ext cx="549276" cy="85910"/>
          </a:xfrm>
          <a:prstGeom prst="straightConnector1">
            <a:avLst/>
          </a:prstGeom>
          <a:ln w="28575">
            <a:solidFill>
              <a:srgbClr val="FFB7AF"/>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1348" y="476670"/>
            <a:ext cx="2656496" cy="584775"/>
          </a:xfrm>
          <a:prstGeom prst="rect">
            <a:avLst/>
          </a:prstGeom>
        </p:spPr>
        <p:txBody>
          <a:bodyPr wrap="none">
            <a:spAutoFit/>
          </a:bodyPr>
          <a:lstStyle/>
          <a:p>
            <a:r>
              <a:rPr lang="zh-CN" altLang="en-US" sz="3200" b="1" dirty="0">
                <a:solidFill>
                  <a:schemeClr val="accent6"/>
                </a:solidFill>
                <a:latin typeface="+mn-ea"/>
              </a:rPr>
              <a:t>元胞构成要素</a:t>
            </a:r>
          </a:p>
        </p:txBody>
      </p:sp>
    </p:spTree>
    <p:extLst>
      <p:ext uri="{BB962C8B-B14F-4D97-AF65-F5344CB8AC3E}">
        <p14:creationId xmlns:p14="http://schemas.microsoft.com/office/powerpoint/2010/main" val="424632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980" y="1824206"/>
            <a:ext cx="8712968" cy="3785652"/>
          </a:xfrm>
          <a:prstGeom prst="rect">
            <a:avLst/>
          </a:prstGeom>
        </p:spPr>
        <p:txBody>
          <a:bodyPr wrap="square">
            <a:spAutoFit/>
          </a:bodyPr>
          <a:lstStyle/>
          <a:p>
            <a:r>
              <a:rPr lang="en-US" altLang="zh-CN" sz="2000" b="1" dirty="0">
                <a:latin typeface="+mn-ea"/>
              </a:rPr>
              <a:t>    </a:t>
            </a:r>
            <a:r>
              <a:rPr lang="en-US" altLang="zh-CN" sz="2000" dirty="0">
                <a:latin typeface="+mn-ea"/>
              </a:rPr>
              <a:t>20</a:t>
            </a:r>
            <a:r>
              <a:rPr lang="zh-CN" altLang="zh-CN" sz="2000" dirty="0">
                <a:latin typeface="+mn-ea"/>
              </a:rPr>
              <a:t>世纪</a:t>
            </a:r>
            <a:r>
              <a:rPr lang="en-US" altLang="zh-CN" sz="2000" dirty="0">
                <a:latin typeface="+mn-ea"/>
              </a:rPr>
              <a:t>50</a:t>
            </a:r>
            <a:r>
              <a:rPr lang="zh-CN" altLang="zh-CN" sz="2000" dirty="0">
                <a:latin typeface="+mn-ea"/>
              </a:rPr>
              <a:t>年代，</a:t>
            </a:r>
            <a:r>
              <a:rPr lang="en-US" altLang="zh-CN" sz="2000" dirty="0">
                <a:latin typeface="+mn-ea"/>
              </a:rPr>
              <a:t>John von Neuman</a:t>
            </a:r>
            <a:r>
              <a:rPr lang="zh-CN" altLang="zh-CN" sz="2000" dirty="0">
                <a:latin typeface="+mn-ea"/>
              </a:rPr>
              <a:t>和</a:t>
            </a:r>
            <a:r>
              <a:rPr lang="en-US" altLang="zh-CN" sz="2000" dirty="0">
                <a:latin typeface="+mn-ea"/>
              </a:rPr>
              <a:t>Stanislaw M.Ulam</a:t>
            </a:r>
            <a:r>
              <a:rPr lang="zh-CN" altLang="zh-CN" sz="2000" dirty="0">
                <a:latin typeface="+mn-ea"/>
              </a:rPr>
              <a:t>提出元胞自动机后，并未受到学术界重视。直到</a:t>
            </a:r>
            <a:r>
              <a:rPr lang="en-US" altLang="zh-CN" sz="2000" dirty="0">
                <a:latin typeface="+mn-ea"/>
              </a:rPr>
              <a:t>1970 </a:t>
            </a:r>
            <a:r>
              <a:rPr lang="zh-CN" altLang="zh-CN" sz="2000" dirty="0">
                <a:latin typeface="+mn-ea"/>
              </a:rPr>
              <a:t>年，剑桥大学的</a:t>
            </a:r>
            <a:r>
              <a:rPr lang="en-US" altLang="zh-CN" sz="2000" dirty="0">
                <a:latin typeface="+mn-ea"/>
              </a:rPr>
              <a:t>John Horton Conway</a:t>
            </a:r>
            <a:r>
              <a:rPr lang="zh-CN" altLang="zh-CN" sz="2000" dirty="0">
                <a:latin typeface="+mn-ea"/>
              </a:rPr>
              <a:t>设计了一款电脑游戏——“生命游戏（</a:t>
            </a:r>
            <a:r>
              <a:rPr lang="en-US" altLang="zh-CN" sz="2000" dirty="0">
                <a:latin typeface="+mn-ea"/>
              </a:rPr>
              <a:t>Game of Life</a:t>
            </a:r>
            <a:r>
              <a:rPr lang="zh-CN" altLang="zh-CN" sz="2000" dirty="0">
                <a:latin typeface="+mn-ea"/>
              </a:rPr>
              <a:t>）”</a:t>
            </a:r>
            <a:r>
              <a:rPr lang="en-US" altLang="zh-CN" sz="2000" baseline="30000" dirty="0">
                <a:latin typeface="+mn-ea"/>
              </a:rPr>
              <a:t>[16]</a:t>
            </a:r>
            <a:r>
              <a:rPr lang="zh-CN" altLang="zh-CN" sz="2000" dirty="0">
                <a:latin typeface="+mn-ea"/>
              </a:rPr>
              <a:t>后才吸引了科学家们的注意。此后，</a:t>
            </a:r>
            <a:r>
              <a:rPr lang="en-US" altLang="zh-CN" sz="2000" dirty="0">
                <a:latin typeface="+mn-ea"/>
              </a:rPr>
              <a:t>Stephen Wolfram </a:t>
            </a:r>
            <a:r>
              <a:rPr lang="zh-CN" altLang="zh-CN" sz="2000" dirty="0">
                <a:latin typeface="+mn-ea"/>
              </a:rPr>
              <a:t>对初等元胞机</a:t>
            </a:r>
            <a:r>
              <a:rPr lang="en-US" altLang="zh-CN" sz="2000" dirty="0">
                <a:latin typeface="+mn-ea"/>
              </a:rPr>
              <a:t>256</a:t>
            </a:r>
            <a:r>
              <a:rPr lang="zh-CN" altLang="zh-CN" sz="2000" dirty="0">
                <a:latin typeface="+mn-ea"/>
              </a:rPr>
              <a:t>种规则</a:t>
            </a:r>
            <a:r>
              <a:rPr lang="en-US" altLang="zh-CN" sz="2000" baseline="30000" dirty="0">
                <a:latin typeface="+mn-ea"/>
              </a:rPr>
              <a:t>[17]</a:t>
            </a:r>
            <a:r>
              <a:rPr lang="zh-CN" altLang="zh-CN" sz="2000" dirty="0">
                <a:latin typeface="+mn-ea"/>
              </a:rPr>
              <a:t>所产生的模型进行了深入研究，并用熵来描述其演化行为，将细胞自动机分为平稳型，周期型，混沌型和复杂型</a:t>
            </a:r>
            <a:r>
              <a:rPr lang="en-US" altLang="zh-CN" sz="2000" baseline="30000" dirty="0">
                <a:latin typeface="+mn-ea"/>
              </a:rPr>
              <a:t>[15,18]</a:t>
            </a:r>
            <a:r>
              <a:rPr lang="zh-CN" altLang="zh-CN" sz="2000" dirty="0">
                <a:latin typeface="+mn-ea"/>
              </a:rPr>
              <a:t>。</a:t>
            </a:r>
            <a:endParaRPr lang="en-US" altLang="zh-CN" sz="2000" dirty="0">
              <a:latin typeface="+mn-ea"/>
            </a:endParaRPr>
          </a:p>
          <a:p>
            <a:r>
              <a:rPr lang="en-US" altLang="zh-CN" sz="2000" dirty="0">
                <a:latin typeface="+mn-ea"/>
              </a:rPr>
              <a:t>    </a:t>
            </a:r>
            <a:r>
              <a:rPr lang="zh-CN" altLang="zh-CN" sz="2000" dirty="0">
                <a:latin typeface="+mj-ea"/>
              </a:rPr>
              <a:t>元胞自动机是复杂系统研究的一个典型方法，特别适合用于空间复杂系统的时空动态模拟研究。不同于一般的动力学模型，元胞自动机不是由严格定义的物理方程或函数确定，而是用一系列模型构造的规则构成。凡是满足这些规则的模型都可以算作是元胞自动机模型。因此，元胞自动机是一类模型的总称，或者说是一个方法框架。</a:t>
            </a:r>
            <a:r>
              <a:rPr lang="en-US" altLang="zh-CN" sz="2000" dirty="0">
                <a:latin typeface="+mj-ea"/>
              </a:rPr>
              <a:t>Stephen Wolfram</a:t>
            </a:r>
            <a:r>
              <a:rPr lang="zh-CN" altLang="zh-CN" sz="2000" dirty="0">
                <a:latin typeface="+mj-ea"/>
              </a:rPr>
              <a:t>给出了元胞自动机需要满足的五个最基本要素：</a:t>
            </a:r>
            <a:endParaRPr lang="zh-CN" altLang="en-US" sz="2000" dirty="0"/>
          </a:p>
        </p:txBody>
      </p:sp>
      <p:sp>
        <p:nvSpPr>
          <p:cNvPr id="5" name="矩形 4"/>
          <p:cNvSpPr/>
          <p:nvPr/>
        </p:nvSpPr>
        <p:spPr>
          <a:xfrm>
            <a:off x="127980" y="3717032"/>
            <a:ext cx="8712968" cy="461665"/>
          </a:xfrm>
          <a:prstGeom prst="rect">
            <a:avLst/>
          </a:prstGeom>
        </p:spPr>
        <p:txBody>
          <a:bodyPr wrap="square">
            <a:spAutoFit/>
          </a:bodyPr>
          <a:lstStyle/>
          <a:p>
            <a:r>
              <a:rPr lang="en-US" altLang="zh-CN" b="1" dirty="0">
                <a:latin typeface="+mj-ea"/>
                <a:ea typeface="+mj-ea"/>
              </a:rPr>
              <a:t>    </a:t>
            </a:r>
            <a:endParaRPr lang="zh-CN" altLang="zh-CN" b="1" dirty="0">
              <a:latin typeface="+mj-ea"/>
              <a:ea typeface="+mj-ea"/>
            </a:endParaRPr>
          </a:p>
        </p:txBody>
      </p:sp>
      <p:sp>
        <p:nvSpPr>
          <p:cNvPr id="6" name="Rectangle 6"/>
          <p:cNvSpPr>
            <a:spLocks noChangeArrowheads="1"/>
          </p:cNvSpPr>
          <p:nvPr/>
        </p:nvSpPr>
        <p:spPr bwMode="auto">
          <a:xfrm>
            <a:off x="320006" y="753781"/>
            <a:ext cx="1875730" cy="4290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3600" dirty="0"/>
              <a:t>4.4.1</a:t>
            </a:r>
            <a:r>
              <a:rPr lang="zh-CN" altLang="zh-CN" sz="3600" dirty="0"/>
              <a:t>引言</a:t>
            </a:r>
            <a:endParaRPr lang="zh-CN" altLang="en-US" sz="3600" b="1" dirty="0">
              <a:ea typeface="隶书" pitchFamily="49" charset="-122"/>
            </a:endParaRPr>
          </a:p>
        </p:txBody>
      </p:sp>
    </p:spTree>
    <p:extLst>
      <p:ext uri="{BB962C8B-B14F-4D97-AF65-F5344CB8AC3E}">
        <p14:creationId xmlns:p14="http://schemas.microsoft.com/office/powerpoint/2010/main" val="354889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 calcmode="lin" valueType="num">
                                      <p:cBhvr additive="base">
                                        <p:cTn id="16"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a:off x="182563" y="550158"/>
            <a:ext cx="15247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r>
              <a:rPr lang="en-US" altLang="zh-CN" sz="3600" b="1" dirty="0">
                <a:solidFill>
                  <a:srgbClr val="FF0000"/>
                </a:solidFill>
                <a:latin typeface="微软雅黑" pitchFamily="34" charset="-122"/>
                <a:ea typeface="微软雅黑" pitchFamily="34" charset="-122"/>
              </a:rPr>
              <a:t>1.</a:t>
            </a:r>
            <a:r>
              <a:rPr lang="zh-CN" altLang="en-US" sz="3600" b="1" dirty="0">
                <a:solidFill>
                  <a:srgbClr val="FF0000"/>
                </a:solidFill>
                <a:latin typeface="微软雅黑" pitchFamily="34" charset="-122"/>
                <a:ea typeface="微软雅黑" pitchFamily="34" charset="-122"/>
              </a:rPr>
              <a:t>元胞</a:t>
            </a:r>
            <a:endParaRPr lang="zh-CN" altLang="en-US" sz="3600" b="1" dirty="0">
              <a:latin typeface="微软雅黑" pitchFamily="34" charset="-122"/>
              <a:ea typeface="微软雅黑" pitchFamily="34" charset="-122"/>
            </a:endParaRPr>
          </a:p>
        </p:txBody>
      </p:sp>
      <p:sp>
        <p:nvSpPr>
          <p:cNvPr id="4" name="矩形 3"/>
          <p:cNvSpPr/>
          <p:nvPr/>
        </p:nvSpPr>
        <p:spPr>
          <a:xfrm>
            <a:off x="182563" y="1484784"/>
            <a:ext cx="8709917" cy="4401205"/>
          </a:xfrm>
          <a:prstGeom prst="rect">
            <a:avLst/>
          </a:prstGeom>
        </p:spPr>
        <p:txBody>
          <a:bodyPr wrap="square">
            <a:spAutoFit/>
          </a:bodyPr>
          <a:lstStyle/>
          <a:p>
            <a:r>
              <a:rPr lang="en-US" altLang="zh-CN" sz="2800" b="1" dirty="0">
                <a:latin typeface="+mn-ea"/>
                <a:ea typeface="+mn-ea"/>
              </a:rPr>
              <a:t>    </a:t>
            </a:r>
            <a:r>
              <a:rPr lang="zh-CN" altLang="zh-CN" sz="2800" dirty="0">
                <a:latin typeface="+mn-ea"/>
                <a:ea typeface="+mn-ea"/>
              </a:rPr>
              <a:t>元胞是元胞自动机模型中最基本的单元，就如同每一个细胞是生命机体组织中的一个最基本的单元。因此元胞自动机也叫细胞自动机。作为规则网格中的一个格子，元胞可以有很多形状。元胞根据它周围的邻居元胞的状态，按照规则来改变状态。状态可以是</a:t>
            </a:r>
            <a:r>
              <a:rPr lang="en-US" altLang="zh-CN" sz="2800" dirty="0">
                <a:latin typeface="+mn-ea"/>
                <a:ea typeface="+mn-ea"/>
              </a:rPr>
              <a:t>{0</a:t>
            </a:r>
            <a:r>
              <a:rPr lang="zh-CN" altLang="zh-CN" sz="2800" dirty="0">
                <a:latin typeface="+mn-ea"/>
                <a:ea typeface="+mn-ea"/>
              </a:rPr>
              <a:t>，</a:t>
            </a:r>
            <a:r>
              <a:rPr lang="en-US" altLang="zh-CN" sz="2800" dirty="0">
                <a:latin typeface="+mn-ea"/>
                <a:ea typeface="+mn-ea"/>
              </a:rPr>
              <a:t>1}</a:t>
            </a:r>
            <a:r>
              <a:rPr lang="zh-CN" altLang="zh-CN" sz="2800" dirty="0">
                <a:latin typeface="+mn-ea"/>
                <a:ea typeface="+mn-ea"/>
              </a:rPr>
              <a:t>的二进制形式。或是</a:t>
            </a:r>
            <a:r>
              <a:rPr lang="en-US" altLang="zh-CN" sz="2800" dirty="0">
                <a:latin typeface="+mn-ea"/>
                <a:ea typeface="+mn-ea"/>
              </a:rPr>
              <a:t>          </a:t>
            </a:r>
            <a:r>
              <a:rPr lang="zh-CN" altLang="zh-CN" sz="2800" dirty="0">
                <a:latin typeface="+mn-ea"/>
                <a:ea typeface="+mn-ea"/>
              </a:rPr>
              <a:t>整数形式的离散集，严格意义上，元胞自动机的元胞只能有一个状态变量。但在实际应用中，往往将其进行了扩展，每个元胞可以拥有多个状态变</a:t>
            </a:r>
            <a:r>
              <a:rPr lang="zh-CN" altLang="en-US" sz="2800" dirty="0">
                <a:latin typeface="+mn-ea"/>
                <a:ea typeface="+mn-ea"/>
              </a:rPr>
              <a:t>量。</a:t>
            </a:r>
            <a:endParaRPr lang="zh-CN" altLang="zh-CN" sz="2800" dirty="0">
              <a:latin typeface="+mn-ea"/>
              <a:ea typeface="+mn-ea"/>
            </a:endParaRPr>
          </a:p>
          <a:p>
            <a:endParaRPr lang="zh-CN" altLang="en-US" sz="2800" b="1" dirty="0">
              <a:latin typeface="+mn-ea"/>
              <a:ea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752871592"/>
              </p:ext>
            </p:extLst>
          </p:nvPr>
        </p:nvGraphicFramePr>
        <p:xfrm>
          <a:off x="4572000" y="3685386"/>
          <a:ext cx="1741339" cy="482217"/>
        </p:xfrm>
        <a:graphic>
          <a:graphicData uri="http://schemas.openxmlformats.org/presentationml/2006/ole">
            <mc:AlternateContent xmlns:mc="http://schemas.openxmlformats.org/markup-compatibility/2006">
              <mc:Choice xmlns:v="urn:schemas-microsoft-com:vml" Requires="v">
                <p:oleObj spid="_x0000_s100397" name="Equation" r:id="rId3" imgW="825480" imgH="228600" progId="Equation.DSMT4">
                  <p:embed/>
                </p:oleObj>
              </mc:Choice>
              <mc:Fallback>
                <p:oleObj name="Equation" r:id="rId3" imgW="825480" imgH="228600" progId="Equation.DSMT4">
                  <p:embed/>
                  <p:pic>
                    <p:nvPicPr>
                      <p:cNvPr id="0" name=""/>
                      <p:cNvPicPr/>
                      <p:nvPr/>
                    </p:nvPicPr>
                    <p:blipFill>
                      <a:blip r:embed="rId4"/>
                      <a:stretch>
                        <a:fillRect/>
                      </a:stretch>
                    </p:blipFill>
                    <p:spPr>
                      <a:xfrm>
                        <a:off x="4572000" y="3685386"/>
                        <a:ext cx="1741339" cy="482217"/>
                      </a:xfrm>
                      <a:prstGeom prst="rect">
                        <a:avLst/>
                      </a:prstGeom>
                    </p:spPr>
                  </p:pic>
                </p:oleObj>
              </mc:Fallback>
            </mc:AlternateContent>
          </a:graphicData>
        </a:graphic>
      </p:graphicFrame>
    </p:spTree>
    <p:extLst>
      <p:ext uri="{BB962C8B-B14F-4D97-AF65-F5344CB8AC3E}">
        <p14:creationId xmlns:p14="http://schemas.microsoft.com/office/powerpoint/2010/main" val="219943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67507" y="513546"/>
            <a:ext cx="15247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r>
              <a:rPr lang="en-US" altLang="zh-CN" sz="3600" b="1" dirty="0">
                <a:solidFill>
                  <a:srgbClr val="FF0000"/>
                </a:solidFill>
                <a:latin typeface="微软雅黑" pitchFamily="34" charset="-122"/>
                <a:ea typeface="微软雅黑" pitchFamily="34" charset="-122"/>
              </a:rPr>
              <a:t>2.</a:t>
            </a:r>
            <a:r>
              <a:rPr lang="zh-CN" altLang="en-US" sz="3600" b="1" dirty="0">
                <a:solidFill>
                  <a:srgbClr val="FF0000"/>
                </a:solidFill>
                <a:latin typeface="微软雅黑" pitchFamily="34" charset="-122"/>
                <a:ea typeface="微软雅黑" pitchFamily="34" charset="-122"/>
              </a:rPr>
              <a:t>网格</a:t>
            </a:r>
            <a:endParaRPr lang="zh-CN" altLang="en-US" sz="3600" b="1" dirty="0">
              <a:latin typeface="微软雅黑" pitchFamily="34" charset="-122"/>
              <a:ea typeface="微软雅黑" pitchFamily="34" charset="-122"/>
            </a:endParaRPr>
          </a:p>
        </p:txBody>
      </p:sp>
      <p:sp>
        <p:nvSpPr>
          <p:cNvPr id="3" name="矩形 2"/>
          <p:cNvSpPr/>
          <p:nvPr/>
        </p:nvSpPr>
        <p:spPr>
          <a:xfrm>
            <a:off x="338560" y="1392809"/>
            <a:ext cx="8640960" cy="2369880"/>
          </a:xfrm>
          <a:prstGeom prst="rect">
            <a:avLst/>
          </a:prstGeom>
        </p:spPr>
        <p:txBody>
          <a:bodyPr wrap="square">
            <a:spAutoFit/>
          </a:bodyPr>
          <a:lstStyle/>
          <a:p>
            <a:r>
              <a:rPr lang="en-US" altLang="zh-CN" sz="2800" b="1" dirty="0">
                <a:latin typeface="+mn-ea"/>
                <a:ea typeface="+mn-ea"/>
              </a:rPr>
              <a:t>    </a:t>
            </a:r>
            <a:r>
              <a:rPr lang="zh-CN" altLang="zh-CN" dirty="0">
                <a:latin typeface="+mn-ea"/>
                <a:ea typeface="+mn-ea"/>
              </a:rPr>
              <a:t>所有元胞都是放在网格中的，就像细胞是放在生物体上一样。从维度上分，网格主要有一维，二维，三维及更高维。最简单的情况就是一维网格，一维网格就是一系列的元胞排成一条线。在模拟单条车道的交通流时就是用的一维网格。最常用的是二维网格，所有元胞排成在一个面内。图</a:t>
            </a:r>
            <a:r>
              <a:rPr lang="en-US" altLang="zh-CN" dirty="0">
                <a:latin typeface="+mn-ea"/>
                <a:ea typeface="+mn-ea"/>
              </a:rPr>
              <a:t>4-52</a:t>
            </a:r>
            <a:r>
              <a:rPr lang="zh-CN" altLang="zh-CN" dirty="0">
                <a:latin typeface="+mn-ea"/>
                <a:ea typeface="+mn-ea"/>
              </a:rPr>
              <a:t>～图</a:t>
            </a:r>
            <a:r>
              <a:rPr lang="en-US" altLang="zh-CN" dirty="0">
                <a:latin typeface="+mn-ea"/>
                <a:ea typeface="+mn-ea"/>
              </a:rPr>
              <a:t>4-54</a:t>
            </a:r>
            <a:r>
              <a:rPr lang="zh-CN" altLang="zh-CN" dirty="0">
                <a:latin typeface="+mn-ea"/>
                <a:ea typeface="+mn-ea"/>
              </a:rPr>
              <a:t>所示是三种常见的二维网格。</a:t>
            </a:r>
            <a:endParaRPr lang="zh-CN" altLang="en-US" sz="2800" dirty="0">
              <a:latin typeface="+mn-ea"/>
              <a:ea typeface="+mn-ea"/>
            </a:endParaRPr>
          </a:p>
        </p:txBody>
      </p:sp>
      <p:pic>
        <p:nvPicPr>
          <p:cNvPr id="99331" name="图片 2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527" y="4280251"/>
            <a:ext cx="1564241" cy="1588493"/>
          </a:xfrm>
          <a:prstGeom prst="rect">
            <a:avLst/>
          </a:prstGeom>
          <a:noFill/>
          <a:extLst>
            <a:ext uri="{909E8E84-426E-40DD-AFC4-6F175D3DCCD1}">
              <a14:hiddenFill xmlns:a14="http://schemas.microsoft.com/office/drawing/2010/main">
                <a:solidFill>
                  <a:srgbClr val="FFFFFF"/>
                </a:solidFill>
              </a14:hiddenFill>
            </a:ext>
          </a:extLst>
        </p:spPr>
      </p:pic>
      <p:pic>
        <p:nvPicPr>
          <p:cNvPr id="99330" name="图片 268"/>
          <p:cNvPicPr>
            <a:picLocks noChangeAspect="1" noChangeArrowheads="1"/>
          </p:cNvPicPr>
          <p:nvPr/>
        </p:nvPicPr>
        <p:blipFill>
          <a:blip r:embed="rId3">
            <a:extLst>
              <a:ext uri="{28A0092B-C50C-407E-A947-70E740481C1C}">
                <a14:useLocalDpi xmlns:a14="http://schemas.microsoft.com/office/drawing/2010/main" val="0"/>
              </a:ext>
            </a:extLst>
          </a:blip>
          <a:srcRect l="2939" t="768" r="2271" b="2304"/>
          <a:stretch>
            <a:fillRect/>
          </a:stretch>
        </p:blipFill>
        <p:spPr bwMode="auto">
          <a:xfrm>
            <a:off x="3779912" y="4280250"/>
            <a:ext cx="1758257" cy="1588494"/>
          </a:xfrm>
          <a:prstGeom prst="rect">
            <a:avLst/>
          </a:prstGeom>
          <a:noFill/>
          <a:extLst>
            <a:ext uri="{909E8E84-426E-40DD-AFC4-6F175D3DCCD1}">
              <a14:hiddenFill xmlns:a14="http://schemas.microsoft.com/office/drawing/2010/main">
                <a:solidFill>
                  <a:srgbClr val="FFFFFF"/>
                </a:solidFill>
              </a14:hiddenFill>
            </a:ext>
          </a:extLst>
        </p:spPr>
      </p:pic>
      <p:pic>
        <p:nvPicPr>
          <p:cNvPr id="99329" name="图片 21"/>
          <p:cNvPicPr>
            <a:picLocks noChangeAspect="1" noChangeArrowheads="1"/>
          </p:cNvPicPr>
          <p:nvPr/>
        </p:nvPicPr>
        <p:blipFill>
          <a:blip r:embed="rId4">
            <a:extLst>
              <a:ext uri="{28A0092B-C50C-407E-A947-70E740481C1C}">
                <a14:useLocalDpi xmlns:a14="http://schemas.microsoft.com/office/drawing/2010/main" val="0"/>
              </a:ext>
            </a:extLst>
          </a:blip>
          <a:srcRect l="1517" t="3477" r="-1103" b="3629"/>
          <a:stretch>
            <a:fillRect/>
          </a:stretch>
        </p:blipFill>
        <p:spPr bwMode="auto">
          <a:xfrm>
            <a:off x="6804248" y="4299300"/>
            <a:ext cx="1866032" cy="15694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p:cNvSpPr>
            <a:spLocks noChangeArrowheads="1"/>
          </p:cNvSpPr>
          <p:nvPr/>
        </p:nvSpPr>
        <p:spPr bwMode="auto">
          <a:xfrm>
            <a:off x="0" y="1751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6"/>
          <p:cNvSpPr>
            <a:spLocks noChangeArrowheads="1"/>
          </p:cNvSpPr>
          <p:nvPr/>
        </p:nvSpPr>
        <p:spPr bwMode="auto">
          <a:xfrm>
            <a:off x="0" y="2998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7" name="矩形 6"/>
          <p:cNvSpPr/>
          <p:nvPr/>
        </p:nvSpPr>
        <p:spPr>
          <a:xfrm>
            <a:off x="1163933" y="5933628"/>
            <a:ext cx="1056700" cy="461665"/>
          </a:xfrm>
          <a:prstGeom prst="rect">
            <a:avLst/>
          </a:prstGeom>
        </p:spPr>
        <p:txBody>
          <a:bodyPr wrap="none">
            <a:spAutoFit/>
          </a:bodyPr>
          <a:lstStyle/>
          <a:p>
            <a:r>
              <a:rPr lang="zh-CN" altLang="zh-CN" dirty="0"/>
              <a:t>图</a:t>
            </a:r>
            <a:r>
              <a:rPr lang="en-US" altLang="zh-CN" dirty="0"/>
              <a:t>4-52</a:t>
            </a:r>
            <a:endParaRPr lang="zh-CN" altLang="en-US" dirty="0"/>
          </a:p>
        </p:txBody>
      </p:sp>
      <p:sp>
        <p:nvSpPr>
          <p:cNvPr id="8" name="矩形 7"/>
          <p:cNvSpPr/>
          <p:nvPr/>
        </p:nvSpPr>
        <p:spPr>
          <a:xfrm>
            <a:off x="4005178" y="5933627"/>
            <a:ext cx="1133644" cy="461665"/>
          </a:xfrm>
          <a:prstGeom prst="rect">
            <a:avLst/>
          </a:prstGeom>
        </p:spPr>
        <p:txBody>
          <a:bodyPr wrap="none">
            <a:spAutoFit/>
          </a:bodyPr>
          <a:lstStyle/>
          <a:p>
            <a:r>
              <a:rPr lang="zh-CN" altLang="zh-CN" dirty="0"/>
              <a:t>图</a:t>
            </a:r>
            <a:r>
              <a:rPr lang="en-US" altLang="zh-CN" dirty="0"/>
              <a:t>4-53 </a:t>
            </a:r>
            <a:endParaRPr lang="zh-CN" altLang="en-US" dirty="0"/>
          </a:p>
        </p:txBody>
      </p:sp>
      <p:sp>
        <p:nvSpPr>
          <p:cNvPr id="9" name="矩形 8"/>
          <p:cNvSpPr/>
          <p:nvPr/>
        </p:nvSpPr>
        <p:spPr>
          <a:xfrm>
            <a:off x="7208914" y="5933628"/>
            <a:ext cx="1056700" cy="461665"/>
          </a:xfrm>
          <a:prstGeom prst="rect">
            <a:avLst/>
          </a:prstGeom>
        </p:spPr>
        <p:txBody>
          <a:bodyPr wrap="none">
            <a:spAutoFit/>
          </a:bodyPr>
          <a:lstStyle/>
          <a:p>
            <a:r>
              <a:rPr lang="zh-CN" altLang="zh-CN" dirty="0"/>
              <a:t>图</a:t>
            </a:r>
            <a:r>
              <a:rPr lang="en-US" altLang="zh-CN" dirty="0"/>
              <a:t>4-54</a:t>
            </a:r>
            <a:endParaRPr lang="zh-CN" altLang="en-US" dirty="0"/>
          </a:p>
        </p:txBody>
      </p:sp>
    </p:spTree>
    <p:extLst>
      <p:ext uri="{BB962C8B-B14F-4D97-AF65-F5344CB8AC3E}">
        <p14:creationId xmlns:p14="http://schemas.microsoft.com/office/powerpoint/2010/main" val="39631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9331"/>
                                        </p:tgtEl>
                                        <p:attrNameLst>
                                          <p:attrName>style.visibility</p:attrName>
                                        </p:attrNameLst>
                                      </p:cBhvr>
                                      <p:to>
                                        <p:strVal val="visible"/>
                                      </p:to>
                                    </p:set>
                                    <p:animEffect transition="in" filter="barn(inVertical)">
                                      <p:cBhvr>
                                        <p:cTn id="14" dur="500"/>
                                        <p:tgtEl>
                                          <p:spTgt spid="9933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99330"/>
                                        </p:tgtEl>
                                        <p:attrNameLst>
                                          <p:attrName>style.visibility</p:attrName>
                                        </p:attrNameLst>
                                      </p:cBhvr>
                                      <p:to>
                                        <p:strVal val="visible"/>
                                      </p:to>
                                    </p:set>
                                    <p:animEffect transition="in" filter="barn(inVertical)">
                                      <p:cBhvr>
                                        <p:cTn id="20" dur="500"/>
                                        <p:tgtEl>
                                          <p:spTgt spid="9933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par>
                                <p:cTn id="24" presetID="16" presetClass="entr" presetSubtype="21" fill="hold" nodeType="withEffect">
                                  <p:stCondLst>
                                    <p:cond delay="0"/>
                                  </p:stCondLst>
                                  <p:childTnLst>
                                    <p:set>
                                      <p:cBhvr>
                                        <p:cTn id="25" dur="1" fill="hold">
                                          <p:stCondLst>
                                            <p:cond delay="0"/>
                                          </p:stCondLst>
                                        </p:cTn>
                                        <p:tgtEl>
                                          <p:spTgt spid="99329"/>
                                        </p:tgtEl>
                                        <p:attrNameLst>
                                          <p:attrName>style.visibility</p:attrName>
                                        </p:attrNameLst>
                                      </p:cBhvr>
                                      <p:to>
                                        <p:strVal val="visible"/>
                                      </p:to>
                                    </p:set>
                                    <p:animEffect transition="in" filter="barn(inVertical)">
                                      <p:cBhvr>
                                        <p:cTn id="26" dur="500"/>
                                        <p:tgtEl>
                                          <p:spTgt spid="9932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1772816"/>
            <a:ext cx="8928992" cy="4093428"/>
          </a:xfrm>
          <a:prstGeom prst="rect">
            <a:avLst/>
          </a:prstGeom>
        </p:spPr>
        <p:txBody>
          <a:bodyPr wrap="square">
            <a:spAutoFit/>
          </a:bodyPr>
          <a:lstStyle/>
          <a:p>
            <a:r>
              <a:rPr lang="en-US" altLang="zh-CN" sz="2000" dirty="0"/>
              <a:t>       </a:t>
            </a:r>
            <a:r>
              <a:rPr lang="zh-CN" altLang="zh-CN" sz="2000" dirty="0"/>
              <a:t>这三种网格各有优缺点：三角形网格（图</a:t>
            </a:r>
            <a:r>
              <a:rPr lang="en-US" altLang="zh-CN" sz="2000" dirty="0"/>
              <a:t>4-53</a:t>
            </a:r>
            <a:r>
              <a:rPr lang="zh-CN" altLang="zh-CN" sz="2000" dirty="0"/>
              <a:t>）的优点是拥有相对较少的邻居数目，这在某些时候很有用；其缺点是计算机的表达与显示不方便，需要转换为正方形网格。正方形网格（图</a:t>
            </a:r>
            <a:r>
              <a:rPr lang="en-US" altLang="zh-CN" sz="2000" dirty="0"/>
              <a:t>4-52</a:t>
            </a:r>
            <a:r>
              <a:rPr lang="zh-CN" altLang="zh-CN" sz="2000" dirty="0"/>
              <a:t>）的优点是直观而简单，特别适合于在现有计算机环境下进行表达显示；其缺点是不能较好地模拟各向同性的现象，例如格子气模型中的</a:t>
            </a:r>
            <a:r>
              <a:rPr lang="en-US" altLang="zh-CN" sz="2000" dirty="0"/>
              <a:t>HPP </a:t>
            </a:r>
            <a:r>
              <a:rPr lang="zh-CN" altLang="zh-CN" sz="2000" dirty="0"/>
              <a:t>模型。六边形网格（图</a:t>
            </a:r>
            <a:r>
              <a:rPr lang="en-US" altLang="zh-CN" sz="2000" dirty="0"/>
              <a:t>4-54</a:t>
            </a:r>
            <a:r>
              <a:rPr lang="zh-CN" altLang="zh-CN" sz="2000" dirty="0"/>
              <a:t>）的优点是能较好地模拟各向同性的现象，模型能更加自然而真实，如格子气模型中的</a:t>
            </a:r>
            <a:r>
              <a:rPr lang="en-US" altLang="zh-CN" sz="2000" dirty="0"/>
              <a:t> FHP</a:t>
            </a:r>
            <a:r>
              <a:rPr lang="zh-CN" altLang="zh-CN" sz="2000" dirty="0"/>
              <a:t>模型，其缺点同三角网格一样，在表达显示上较为困难和复杂。在数学建模中，最常用的二维网格是正方形网格，一是正方形网格本身简单，并且一般情况的二维问题都适用；二是正方形网格可以用矩阵或数组直接表示，方便程序的实现。比如模拟多条车道时，车可能会换道，这时一维网格不能满足要求，需要用二维正方形网格，而三维及三维以上的网格较为复杂，在数学建模中很少用到。</a:t>
            </a:r>
            <a:r>
              <a:rPr lang="en-US" altLang="zh-CN" sz="2000" dirty="0"/>
              <a:t>2003</a:t>
            </a:r>
            <a:r>
              <a:rPr lang="zh-CN" altLang="zh-CN" sz="2000" dirty="0"/>
              <a:t>年</a:t>
            </a:r>
            <a:r>
              <a:rPr lang="en-US" altLang="zh-CN" sz="2000" dirty="0"/>
              <a:t> MCM</a:t>
            </a:r>
            <a:r>
              <a:rPr lang="zh-CN" altLang="zh-CN" sz="2000" dirty="0"/>
              <a:t>的</a:t>
            </a:r>
            <a:r>
              <a:rPr lang="en-US" altLang="zh-CN" sz="2000" dirty="0"/>
              <a:t>Gamma</a:t>
            </a:r>
            <a:r>
              <a:rPr lang="zh-CN" altLang="zh-CN" sz="2000" dirty="0"/>
              <a:t>刀问题中，有一篇特等奖论文</a:t>
            </a:r>
            <a:r>
              <a:rPr lang="en-US" altLang="zh-CN" sz="2000" baseline="30000" dirty="0"/>
              <a:t>[24]</a:t>
            </a:r>
            <a:r>
              <a:rPr lang="zh-CN" altLang="zh-CN" sz="2000" dirty="0"/>
              <a:t>，用元胞自动机模拟肿瘤生长来生成一个随机的肿瘤。</a:t>
            </a:r>
          </a:p>
        </p:txBody>
      </p:sp>
      <p:sp>
        <p:nvSpPr>
          <p:cNvPr id="3" name="矩形 6"/>
          <p:cNvSpPr>
            <a:spLocks noChangeArrowheads="1"/>
          </p:cNvSpPr>
          <p:nvPr/>
        </p:nvSpPr>
        <p:spPr bwMode="auto">
          <a:xfrm>
            <a:off x="167506" y="620688"/>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r>
              <a:rPr lang="zh-CN" altLang="en-US" b="1" dirty="0">
                <a:solidFill>
                  <a:srgbClr val="7030A0"/>
                </a:solidFill>
                <a:latin typeface="微软雅黑" pitchFamily="34" charset="-122"/>
                <a:ea typeface="微软雅黑" pitchFamily="34" charset="-122"/>
              </a:rPr>
              <a:t>不同网格的优缺点</a:t>
            </a:r>
          </a:p>
        </p:txBody>
      </p:sp>
    </p:spTree>
    <p:extLst>
      <p:ext uri="{BB962C8B-B14F-4D97-AF65-F5344CB8AC3E}">
        <p14:creationId xmlns:p14="http://schemas.microsoft.com/office/powerpoint/2010/main" val="677582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73509" y="582354"/>
            <a:ext cx="15247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r>
              <a:rPr lang="en-US" altLang="zh-CN" sz="3600" b="1" dirty="0">
                <a:solidFill>
                  <a:srgbClr val="FF0000"/>
                </a:solidFill>
                <a:latin typeface="微软雅黑" pitchFamily="34" charset="-122"/>
                <a:ea typeface="微软雅黑" pitchFamily="34" charset="-122"/>
              </a:rPr>
              <a:t>3.</a:t>
            </a:r>
            <a:r>
              <a:rPr lang="zh-CN" altLang="en-US" sz="3600" b="1" dirty="0">
                <a:solidFill>
                  <a:srgbClr val="FF0000"/>
                </a:solidFill>
                <a:latin typeface="微软雅黑" pitchFamily="34" charset="-122"/>
                <a:ea typeface="微软雅黑" pitchFamily="34" charset="-122"/>
              </a:rPr>
              <a:t>邻居</a:t>
            </a:r>
            <a:endParaRPr lang="zh-CN" altLang="en-US" sz="3600" b="1" dirty="0">
              <a:latin typeface="微软雅黑" pitchFamily="34" charset="-122"/>
              <a:ea typeface="微软雅黑" pitchFamily="34" charset="-122"/>
            </a:endParaRPr>
          </a:p>
        </p:txBody>
      </p:sp>
      <p:sp>
        <p:nvSpPr>
          <p:cNvPr id="3" name="矩形 2"/>
          <p:cNvSpPr/>
          <p:nvPr/>
        </p:nvSpPr>
        <p:spPr>
          <a:xfrm>
            <a:off x="173509" y="1412776"/>
            <a:ext cx="8796981" cy="4216539"/>
          </a:xfrm>
          <a:prstGeom prst="rect">
            <a:avLst/>
          </a:prstGeom>
        </p:spPr>
        <p:txBody>
          <a:bodyPr wrap="square">
            <a:spAutoFit/>
          </a:bodyPr>
          <a:lstStyle/>
          <a:p>
            <a:r>
              <a:rPr lang="en-US" altLang="zh-CN" sz="2800" b="1" dirty="0">
                <a:latin typeface="+mn-ea"/>
                <a:ea typeface="+mn-ea"/>
              </a:rPr>
              <a:t>    </a:t>
            </a:r>
            <a:r>
              <a:rPr lang="zh-CN" altLang="zh-CN" dirty="0">
                <a:latin typeface="+mn-ea"/>
                <a:ea typeface="+mn-ea"/>
              </a:rPr>
              <a:t>以上的元胞及元胞的网格空间只表示了系统的静态成分，将“动态”引入系统，必须加入演化规则。在元胞自动机中，这些规则是定义在空间局部范围内的，即一个元胞下一时刻的状态决定于本身状态和它的邻居元胞的状态。因而，在指定规则之前，必须定义一定的邻居规则，明确哪些元胞属于该元胞的邻居。在一维元胞自动机中，通常以半径来确定邻居，距离一个半径内的所有元胞均被认为是该元胞的邻居。二维元胞自动机的邻居定义较为复杂。在二维的方形网格中，常用的邻居有三种，如图</a:t>
            </a:r>
            <a:r>
              <a:rPr lang="en-US" altLang="zh-CN" dirty="0">
                <a:latin typeface="+mn-ea"/>
                <a:ea typeface="+mn-ea"/>
              </a:rPr>
              <a:t>4-55</a:t>
            </a:r>
            <a:r>
              <a:rPr lang="zh-CN" altLang="zh-CN" dirty="0">
                <a:latin typeface="+mn-ea"/>
                <a:ea typeface="+mn-ea"/>
              </a:rPr>
              <a:t>～图</a:t>
            </a:r>
            <a:r>
              <a:rPr lang="en-US" altLang="zh-CN" dirty="0">
                <a:latin typeface="+mn-ea"/>
                <a:ea typeface="+mn-ea"/>
              </a:rPr>
              <a:t>4-57</a:t>
            </a:r>
            <a:r>
              <a:rPr lang="zh-CN" altLang="zh-CN" dirty="0">
                <a:latin typeface="+mn-ea"/>
                <a:ea typeface="+mn-ea"/>
              </a:rPr>
              <a:t>所示，分别是以周围</a:t>
            </a:r>
            <a:r>
              <a:rPr lang="en-US" altLang="zh-CN" dirty="0">
                <a:latin typeface="+mn-ea"/>
                <a:ea typeface="+mn-ea"/>
              </a:rPr>
              <a:t>4</a:t>
            </a:r>
            <a:r>
              <a:rPr lang="zh-CN" altLang="zh-CN" dirty="0">
                <a:latin typeface="+mn-ea"/>
                <a:ea typeface="+mn-ea"/>
              </a:rPr>
              <a:t>个（图</a:t>
            </a:r>
            <a:r>
              <a:rPr lang="en-US" altLang="zh-CN" dirty="0">
                <a:latin typeface="+mn-ea"/>
                <a:ea typeface="+mn-ea"/>
              </a:rPr>
              <a:t>4-55</a:t>
            </a:r>
            <a:r>
              <a:rPr lang="zh-CN" altLang="zh-CN" dirty="0">
                <a:latin typeface="+mn-ea"/>
                <a:ea typeface="+mn-ea"/>
              </a:rPr>
              <a:t>），</a:t>
            </a:r>
            <a:r>
              <a:rPr lang="en-US" altLang="zh-CN" dirty="0">
                <a:latin typeface="+mn-ea"/>
                <a:ea typeface="+mn-ea"/>
              </a:rPr>
              <a:t>8</a:t>
            </a:r>
            <a:r>
              <a:rPr lang="zh-CN" altLang="zh-CN" dirty="0">
                <a:latin typeface="+mn-ea"/>
                <a:ea typeface="+mn-ea"/>
              </a:rPr>
              <a:t>个（图</a:t>
            </a:r>
            <a:r>
              <a:rPr lang="en-US" altLang="zh-CN" dirty="0">
                <a:latin typeface="+mn-ea"/>
                <a:ea typeface="+mn-ea"/>
              </a:rPr>
              <a:t>4-56</a:t>
            </a:r>
            <a:r>
              <a:rPr lang="zh-CN" altLang="zh-CN" dirty="0">
                <a:latin typeface="+mn-ea"/>
                <a:ea typeface="+mn-ea"/>
              </a:rPr>
              <a:t>）和</a:t>
            </a:r>
            <a:r>
              <a:rPr lang="en-US" altLang="zh-CN" dirty="0">
                <a:latin typeface="+mn-ea"/>
                <a:ea typeface="+mn-ea"/>
              </a:rPr>
              <a:t>24</a:t>
            </a:r>
            <a:r>
              <a:rPr lang="zh-CN" altLang="zh-CN" dirty="0">
                <a:latin typeface="+mn-ea"/>
                <a:ea typeface="+mn-ea"/>
              </a:rPr>
              <a:t>（图</a:t>
            </a:r>
            <a:r>
              <a:rPr lang="en-US" altLang="zh-CN" dirty="0">
                <a:latin typeface="+mn-ea"/>
                <a:ea typeface="+mn-ea"/>
              </a:rPr>
              <a:t>4-57</a:t>
            </a:r>
            <a:r>
              <a:rPr lang="zh-CN" altLang="zh-CN" dirty="0">
                <a:latin typeface="+mn-ea"/>
                <a:ea typeface="+mn-ea"/>
              </a:rPr>
              <a:t>）个元胞为邻居的类型。除此之外，也可以根据题目需要自行设计邻居的形式。</a:t>
            </a:r>
            <a:endParaRPr lang="zh-CN" altLang="en-US" sz="2800" dirty="0">
              <a:latin typeface="+mn-ea"/>
              <a:ea typeface="+mn-ea"/>
            </a:endParaRPr>
          </a:p>
        </p:txBody>
      </p:sp>
    </p:spTree>
    <p:extLst>
      <p:ext uri="{BB962C8B-B14F-4D97-AF65-F5344CB8AC3E}">
        <p14:creationId xmlns:p14="http://schemas.microsoft.com/office/powerpoint/2010/main" val="296154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241219" y="1811580"/>
            <a:ext cx="2657979" cy="2571871"/>
            <a:chOff x="150813" y="2079625"/>
            <a:chExt cx="2784071" cy="3165475"/>
          </a:xfrm>
        </p:grpSpPr>
        <p:sp>
          <p:nvSpPr>
            <p:cNvPr id="3" name="Rectangle 41"/>
            <p:cNvSpPr>
              <a:spLocks noChangeArrowheads="1"/>
            </p:cNvSpPr>
            <p:nvPr/>
          </p:nvSpPr>
          <p:spPr bwMode="auto">
            <a:xfrm>
              <a:off x="150813" y="3975100"/>
              <a:ext cx="555625"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4" name="Rectangle 42"/>
            <p:cNvSpPr>
              <a:spLocks noChangeArrowheads="1"/>
            </p:cNvSpPr>
            <p:nvPr/>
          </p:nvSpPr>
          <p:spPr bwMode="auto">
            <a:xfrm>
              <a:off x="1261902" y="3975100"/>
              <a:ext cx="555544" cy="636587"/>
            </a:xfrm>
            <a:prstGeom prst="rect">
              <a:avLst/>
            </a:prstGeom>
            <a:solidFill>
              <a:schemeClr val="bg2">
                <a:lumMod val="10000"/>
              </a:schemeClr>
            </a:solidFill>
            <a:ln w="28575" algn="ctr">
              <a:solidFill>
                <a:schemeClr val="tx1"/>
              </a:solidFill>
              <a:miter lim="800000"/>
              <a:headEnd/>
              <a:tailEnd/>
            </a:ln>
            <a:effectLst/>
          </p:spPr>
          <p:txBody>
            <a:bodyPr wrap="none" anchor="ctr"/>
            <a:lstStyle/>
            <a:p>
              <a:pPr>
                <a:defRPr/>
              </a:pPr>
              <a:endParaRPr lang="zh-CN" altLang="en-US"/>
            </a:p>
          </p:txBody>
        </p:sp>
        <p:sp>
          <p:nvSpPr>
            <p:cNvPr id="5" name="Rectangle 44"/>
            <p:cNvSpPr>
              <a:spLocks noChangeArrowheads="1"/>
            </p:cNvSpPr>
            <p:nvPr/>
          </p:nvSpPr>
          <p:spPr bwMode="auto">
            <a:xfrm>
              <a:off x="150813" y="4608513"/>
              <a:ext cx="555625"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 name="Rectangle 45"/>
            <p:cNvSpPr>
              <a:spLocks noChangeArrowheads="1"/>
            </p:cNvSpPr>
            <p:nvPr/>
          </p:nvSpPr>
          <p:spPr bwMode="auto">
            <a:xfrm>
              <a:off x="2373313" y="4608513"/>
              <a:ext cx="555625"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 name="Rectangle 47"/>
            <p:cNvSpPr>
              <a:spLocks noChangeArrowheads="1"/>
            </p:cNvSpPr>
            <p:nvPr/>
          </p:nvSpPr>
          <p:spPr bwMode="auto">
            <a:xfrm>
              <a:off x="704850" y="4608513"/>
              <a:ext cx="557213"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8" name="Rectangle 48"/>
            <p:cNvSpPr>
              <a:spLocks noChangeArrowheads="1"/>
            </p:cNvSpPr>
            <p:nvPr/>
          </p:nvSpPr>
          <p:spPr bwMode="auto">
            <a:xfrm>
              <a:off x="2373313" y="3338513"/>
              <a:ext cx="555625"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9" name="Rectangle 49"/>
            <p:cNvSpPr>
              <a:spLocks noChangeArrowheads="1"/>
            </p:cNvSpPr>
            <p:nvPr/>
          </p:nvSpPr>
          <p:spPr bwMode="auto">
            <a:xfrm>
              <a:off x="1262063" y="4608513"/>
              <a:ext cx="555625"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0" name="Rectangle 50"/>
            <p:cNvSpPr>
              <a:spLocks noChangeArrowheads="1"/>
            </p:cNvSpPr>
            <p:nvPr/>
          </p:nvSpPr>
          <p:spPr bwMode="auto">
            <a:xfrm>
              <a:off x="2373313" y="3975100"/>
              <a:ext cx="555625"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1" name="Rectangle 51"/>
            <p:cNvSpPr>
              <a:spLocks noChangeArrowheads="1"/>
            </p:cNvSpPr>
            <p:nvPr/>
          </p:nvSpPr>
          <p:spPr bwMode="auto">
            <a:xfrm>
              <a:off x="1816100" y="4608513"/>
              <a:ext cx="557213"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2" name="Rectangle 52"/>
            <p:cNvSpPr>
              <a:spLocks noChangeArrowheads="1"/>
            </p:cNvSpPr>
            <p:nvPr/>
          </p:nvSpPr>
          <p:spPr bwMode="auto">
            <a:xfrm>
              <a:off x="1817688" y="3975100"/>
              <a:ext cx="557212"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3" name="Rectangle 55"/>
            <p:cNvSpPr>
              <a:spLocks noChangeArrowheads="1"/>
            </p:cNvSpPr>
            <p:nvPr/>
          </p:nvSpPr>
          <p:spPr bwMode="auto">
            <a:xfrm>
              <a:off x="706438" y="3975100"/>
              <a:ext cx="557212"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4" name="Rectangle 31"/>
            <p:cNvSpPr>
              <a:spLocks noChangeArrowheads="1"/>
            </p:cNvSpPr>
            <p:nvPr/>
          </p:nvSpPr>
          <p:spPr bwMode="auto">
            <a:xfrm>
              <a:off x="156759" y="2079625"/>
              <a:ext cx="555625"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5" name="Rectangle 32"/>
            <p:cNvSpPr>
              <a:spLocks noChangeArrowheads="1"/>
            </p:cNvSpPr>
            <p:nvPr/>
          </p:nvSpPr>
          <p:spPr bwMode="auto">
            <a:xfrm>
              <a:off x="710796" y="2079625"/>
              <a:ext cx="557213"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6" name="Rectangle 33"/>
            <p:cNvSpPr>
              <a:spLocks noChangeArrowheads="1"/>
            </p:cNvSpPr>
            <p:nvPr/>
          </p:nvSpPr>
          <p:spPr bwMode="auto">
            <a:xfrm>
              <a:off x="1268009" y="2079625"/>
              <a:ext cx="555625"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7" name="Rectangle 34"/>
            <p:cNvSpPr>
              <a:spLocks noChangeArrowheads="1"/>
            </p:cNvSpPr>
            <p:nvPr/>
          </p:nvSpPr>
          <p:spPr bwMode="auto">
            <a:xfrm>
              <a:off x="1822046" y="2079625"/>
              <a:ext cx="557213"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8" name="Rectangle 35"/>
            <p:cNvSpPr>
              <a:spLocks noChangeArrowheads="1"/>
            </p:cNvSpPr>
            <p:nvPr/>
          </p:nvSpPr>
          <p:spPr bwMode="auto">
            <a:xfrm>
              <a:off x="156759" y="2714625"/>
              <a:ext cx="555625"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19" name="Rectangle 36"/>
            <p:cNvSpPr>
              <a:spLocks noChangeArrowheads="1"/>
            </p:cNvSpPr>
            <p:nvPr/>
          </p:nvSpPr>
          <p:spPr bwMode="auto">
            <a:xfrm>
              <a:off x="1268251" y="2714625"/>
              <a:ext cx="555544" cy="638175"/>
            </a:xfrm>
            <a:prstGeom prst="rect">
              <a:avLst/>
            </a:prstGeom>
            <a:solidFill>
              <a:schemeClr val="bg2">
                <a:lumMod val="10000"/>
              </a:schemeClr>
            </a:solidFill>
            <a:ln w="28575" algn="ctr">
              <a:solidFill>
                <a:schemeClr val="tx1"/>
              </a:solidFill>
              <a:miter lim="800000"/>
              <a:headEnd/>
              <a:tailEnd/>
            </a:ln>
            <a:effectLst/>
          </p:spPr>
          <p:txBody>
            <a:bodyPr wrap="none" anchor="ctr"/>
            <a:lstStyle/>
            <a:p>
              <a:pPr>
                <a:defRPr/>
              </a:pPr>
              <a:endParaRPr lang="zh-CN" altLang="en-US"/>
            </a:p>
          </p:txBody>
        </p:sp>
        <p:sp>
          <p:nvSpPr>
            <p:cNvPr id="20" name="Rectangle 37"/>
            <p:cNvSpPr>
              <a:spLocks noChangeArrowheads="1"/>
            </p:cNvSpPr>
            <p:nvPr/>
          </p:nvSpPr>
          <p:spPr bwMode="auto">
            <a:xfrm>
              <a:off x="156759" y="3349625"/>
              <a:ext cx="555625"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21" name="Rectangle 38"/>
            <p:cNvSpPr>
              <a:spLocks noChangeArrowheads="1"/>
            </p:cNvSpPr>
            <p:nvPr/>
          </p:nvSpPr>
          <p:spPr bwMode="auto">
            <a:xfrm>
              <a:off x="711119" y="3349625"/>
              <a:ext cx="557132" cy="638175"/>
            </a:xfrm>
            <a:prstGeom prst="rect">
              <a:avLst/>
            </a:prstGeom>
            <a:solidFill>
              <a:schemeClr val="bg2">
                <a:lumMod val="10000"/>
              </a:schemeClr>
            </a:solidFill>
            <a:ln w="28575" algn="ctr">
              <a:solidFill>
                <a:schemeClr val="tx1"/>
              </a:solidFill>
              <a:miter lim="800000"/>
              <a:headEnd/>
              <a:tailEnd/>
            </a:ln>
            <a:effectLst/>
          </p:spPr>
          <p:txBody>
            <a:bodyPr wrap="none" anchor="ctr"/>
            <a:lstStyle/>
            <a:p>
              <a:pPr>
                <a:defRPr/>
              </a:pPr>
              <a:endParaRPr lang="zh-CN" altLang="en-US"/>
            </a:p>
          </p:txBody>
        </p:sp>
        <p:sp>
          <p:nvSpPr>
            <p:cNvPr id="22" name="Rectangle 39"/>
            <p:cNvSpPr>
              <a:spLocks noChangeArrowheads="1"/>
            </p:cNvSpPr>
            <p:nvPr/>
          </p:nvSpPr>
          <p:spPr bwMode="auto">
            <a:xfrm>
              <a:off x="1268009" y="3349625"/>
              <a:ext cx="555625" cy="638175"/>
            </a:xfrm>
            <a:prstGeom prst="rect">
              <a:avLst/>
            </a:prstGeom>
            <a:solidFill>
              <a:srgbClr val="FF000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23" name="Rectangle 40"/>
            <p:cNvSpPr>
              <a:spLocks noChangeArrowheads="1"/>
            </p:cNvSpPr>
            <p:nvPr/>
          </p:nvSpPr>
          <p:spPr bwMode="auto">
            <a:xfrm>
              <a:off x="1822207" y="3349625"/>
              <a:ext cx="557132" cy="638175"/>
            </a:xfrm>
            <a:prstGeom prst="rect">
              <a:avLst/>
            </a:prstGeom>
            <a:solidFill>
              <a:schemeClr val="bg2">
                <a:lumMod val="10000"/>
              </a:schemeClr>
            </a:solidFill>
            <a:ln w="28575" algn="ctr">
              <a:solidFill>
                <a:schemeClr val="tx1"/>
              </a:solidFill>
              <a:miter lim="800000"/>
              <a:headEnd/>
              <a:tailEnd/>
            </a:ln>
            <a:effectLst/>
          </p:spPr>
          <p:txBody>
            <a:bodyPr wrap="none" anchor="ctr"/>
            <a:lstStyle/>
            <a:p>
              <a:pPr>
                <a:defRPr/>
              </a:pPr>
              <a:endParaRPr lang="zh-CN" altLang="en-US"/>
            </a:p>
          </p:txBody>
        </p:sp>
        <p:sp>
          <p:nvSpPr>
            <p:cNvPr id="24" name="Rectangle 43"/>
            <p:cNvSpPr>
              <a:spLocks noChangeArrowheads="1"/>
            </p:cNvSpPr>
            <p:nvPr/>
          </p:nvSpPr>
          <p:spPr bwMode="auto">
            <a:xfrm>
              <a:off x="2379259" y="2079625"/>
              <a:ext cx="555625"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25" name="Rectangle 46"/>
            <p:cNvSpPr>
              <a:spLocks noChangeArrowheads="1"/>
            </p:cNvSpPr>
            <p:nvPr/>
          </p:nvSpPr>
          <p:spPr bwMode="auto">
            <a:xfrm>
              <a:off x="2379259" y="2714625"/>
              <a:ext cx="555625"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26" name="Rectangle 53"/>
            <p:cNvSpPr>
              <a:spLocks noChangeArrowheads="1"/>
            </p:cNvSpPr>
            <p:nvPr/>
          </p:nvSpPr>
          <p:spPr bwMode="auto">
            <a:xfrm>
              <a:off x="1823634" y="2714625"/>
              <a:ext cx="557212"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27" name="Rectangle 54"/>
            <p:cNvSpPr>
              <a:spLocks noChangeArrowheads="1"/>
            </p:cNvSpPr>
            <p:nvPr/>
          </p:nvSpPr>
          <p:spPr bwMode="auto">
            <a:xfrm>
              <a:off x="712384" y="2714625"/>
              <a:ext cx="557212"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grpSp>
      <p:grpSp>
        <p:nvGrpSpPr>
          <p:cNvPr id="28" name="组合 27"/>
          <p:cNvGrpSpPr>
            <a:grpSpLocks/>
          </p:cNvGrpSpPr>
          <p:nvPr/>
        </p:nvGrpSpPr>
        <p:grpSpPr bwMode="auto">
          <a:xfrm>
            <a:off x="3233355" y="1802552"/>
            <a:ext cx="2653431" cy="2580899"/>
            <a:chOff x="3186113" y="2076450"/>
            <a:chExt cx="2779712" cy="3176588"/>
          </a:xfrm>
        </p:grpSpPr>
        <p:sp>
          <p:nvSpPr>
            <p:cNvPr id="29" name="Rectangle 6"/>
            <p:cNvSpPr>
              <a:spLocks noChangeArrowheads="1"/>
            </p:cNvSpPr>
            <p:nvPr/>
          </p:nvSpPr>
          <p:spPr bwMode="auto">
            <a:xfrm>
              <a:off x="3186113" y="2076450"/>
              <a:ext cx="557212"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30" name="Rectangle 7"/>
            <p:cNvSpPr>
              <a:spLocks noChangeArrowheads="1"/>
            </p:cNvSpPr>
            <p:nvPr/>
          </p:nvSpPr>
          <p:spPr bwMode="auto">
            <a:xfrm>
              <a:off x="3741738" y="2076450"/>
              <a:ext cx="555625"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31" name="Rectangle 8"/>
            <p:cNvSpPr>
              <a:spLocks noChangeArrowheads="1"/>
            </p:cNvSpPr>
            <p:nvPr/>
          </p:nvSpPr>
          <p:spPr bwMode="auto">
            <a:xfrm>
              <a:off x="4297363" y="2076450"/>
              <a:ext cx="557212"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32" name="Rectangle 9"/>
            <p:cNvSpPr>
              <a:spLocks noChangeArrowheads="1"/>
            </p:cNvSpPr>
            <p:nvPr/>
          </p:nvSpPr>
          <p:spPr bwMode="auto">
            <a:xfrm>
              <a:off x="4852988" y="2076450"/>
              <a:ext cx="557212"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33" name="Rectangle 10"/>
            <p:cNvSpPr>
              <a:spLocks noChangeArrowheads="1"/>
            </p:cNvSpPr>
            <p:nvPr/>
          </p:nvSpPr>
          <p:spPr bwMode="auto">
            <a:xfrm>
              <a:off x="3186113" y="2711450"/>
              <a:ext cx="557212"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34" name="Rectangle 11"/>
            <p:cNvSpPr>
              <a:spLocks noChangeArrowheads="1"/>
            </p:cNvSpPr>
            <p:nvPr/>
          </p:nvSpPr>
          <p:spPr bwMode="auto">
            <a:xfrm>
              <a:off x="4297363" y="2711450"/>
              <a:ext cx="557212" cy="638175"/>
            </a:xfrm>
            <a:prstGeom prst="rect">
              <a:avLst/>
            </a:prstGeom>
            <a:solidFill>
              <a:schemeClr val="accent6">
                <a:lumMod val="75000"/>
              </a:schemeClr>
            </a:solidFill>
            <a:ln w="28575" algn="ctr">
              <a:solidFill>
                <a:schemeClr val="tx1"/>
              </a:solidFill>
              <a:miter lim="800000"/>
              <a:headEnd/>
              <a:tailEnd/>
            </a:ln>
            <a:effectLst/>
          </p:spPr>
          <p:txBody>
            <a:bodyPr wrap="none" anchor="ctr"/>
            <a:lstStyle/>
            <a:p>
              <a:pPr>
                <a:defRPr/>
              </a:pPr>
              <a:endParaRPr lang="zh-CN" altLang="en-US"/>
            </a:p>
          </p:txBody>
        </p:sp>
        <p:sp>
          <p:nvSpPr>
            <p:cNvPr id="35" name="Rectangle 12"/>
            <p:cNvSpPr>
              <a:spLocks noChangeArrowheads="1"/>
            </p:cNvSpPr>
            <p:nvPr/>
          </p:nvSpPr>
          <p:spPr bwMode="auto">
            <a:xfrm>
              <a:off x="4852988" y="2711450"/>
              <a:ext cx="557212" cy="638175"/>
            </a:xfrm>
            <a:prstGeom prst="rect">
              <a:avLst/>
            </a:prstGeom>
            <a:solidFill>
              <a:schemeClr val="accent6">
                <a:lumMod val="75000"/>
              </a:schemeClr>
            </a:solidFill>
            <a:ln w="28575" algn="ctr">
              <a:solidFill>
                <a:schemeClr val="tx1"/>
              </a:solidFill>
              <a:miter lim="800000"/>
              <a:headEnd/>
              <a:tailEnd/>
            </a:ln>
            <a:effectLst/>
          </p:spPr>
          <p:txBody>
            <a:bodyPr wrap="none" anchor="ctr"/>
            <a:lstStyle/>
            <a:p>
              <a:pPr>
                <a:defRPr/>
              </a:pPr>
              <a:endParaRPr lang="zh-CN" altLang="en-US"/>
            </a:p>
          </p:txBody>
        </p:sp>
        <p:sp>
          <p:nvSpPr>
            <p:cNvPr id="36" name="Rectangle 13"/>
            <p:cNvSpPr>
              <a:spLocks noChangeArrowheads="1"/>
            </p:cNvSpPr>
            <p:nvPr/>
          </p:nvSpPr>
          <p:spPr bwMode="auto">
            <a:xfrm>
              <a:off x="3741738" y="2711450"/>
              <a:ext cx="555625" cy="638175"/>
            </a:xfrm>
            <a:prstGeom prst="rect">
              <a:avLst/>
            </a:prstGeom>
            <a:solidFill>
              <a:schemeClr val="accent6">
                <a:lumMod val="75000"/>
              </a:schemeClr>
            </a:solidFill>
            <a:ln w="28575" algn="ctr">
              <a:solidFill>
                <a:schemeClr val="tx1"/>
              </a:solidFill>
              <a:miter lim="800000"/>
              <a:headEnd/>
              <a:tailEnd/>
            </a:ln>
            <a:effectLst/>
          </p:spPr>
          <p:txBody>
            <a:bodyPr wrap="none" anchor="ctr"/>
            <a:lstStyle/>
            <a:p>
              <a:pPr>
                <a:defRPr/>
              </a:pPr>
              <a:endParaRPr lang="zh-CN" altLang="en-US"/>
            </a:p>
          </p:txBody>
        </p:sp>
        <p:sp>
          <p:nvSpPr>
            <p:cNvPr id="37" name="Rectangle 14"/>
            <p:cNvSpPr>
              <a:spLocks noChangeArrowheads="1"/>
            </p:cNvSpPr>
            <p:nvPr/>
          </p:nvSpPr>
          <p:spPr bwMode="auto">
            <a:xfrm>
              <a:off x="3186113" y="3346450"/>
              <a:ext cx="557212"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38" name="Rectangle 15"/>
            <p:cNvSpPr>
              <a:spLocks noChangeArrowheads="1"/>
            </p:cNvSpPr>
            <p:nvPr/>
          </p:nvSpPr>
          <p:spPr bwMode="auto">
            <a:xfrm>
              <a:off x="3741738" y="3346450"/>
              <a:ext cx="555625" cy="638175"/>
            </a:xfrm>
            <a:prstGeom prst="rect">
              <a:avLst/>
            </a:prstGeom>
            <a:solidFill>
              <a:schemeClr val="accent6">
                <a:lumMod val="75000"/>
              </a:schemeClr>
            </a:solidFill>
            <a:ln w="28575" algn="ctr">
              <a:solidFill>
                <a:schemeClr val="tx1"/>
              </a:solidFill>
              <a:miter lim="800000"/>
              <a:headEnd/>
              <a:tailEnd/>
            </a:ln>
            <a:effectLst/>
          </p:spPr>
          <p:txBody>
            <a:bodyPr wrap="none" anchor="ctr"/>
            <a:lstStyle/>
            <a:p>
              <a:pPr>
                <a:defRPr/>
              </a:pPr>
              <a:endParaRPr lang="zh-CN" altLang="en-US"/>
            </a:p>
          </p:txBody>
        </p:sp>
        <p:sp>
          <p:nvSpPr>
            <p:cNvPr id="39" name="Rectangle 16"/>
            <p:cNvSpPr>
              <a:spLocks noChangeArrowheads="1"/>
            </p:cNvSpPr>
            <p:nvPr/>
          </p:nvSpPr>
          <p:spPr bwMode="auto">
            <a:xfrm>
              <a:off x="4297363" y="3346450"/>
              <a:ext cx="557212" cy="638175"/>
            </a:xfrm>
            <a:prstGeom prst="rect">
              <a:avLst/>
            </a:prstGeom>
            <a:solidFill>
              <a:srgbClr val="FF000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40" name="Rectangle 17"/>
            <p:cNvSpPr>
              <a:spLocks noChangeArrowheads="1"/>
            </p:cNvSpPr>
            <p:nvPr/>
          </p:nvSpPr>
          <p:spPr bwMode="auto">
            <a:xfrm>
              <a:off x="4852988" y="3346450"/>
              <a:ext cx="557212" cy="638175"/>
            </a:xfrm>
            <a:prstGeom prst="rect">
              <a:avLst/>
            </a:prstGeom>
            <a:solidFill>
              <a:schemeClr val="accent6">
                <a:lumMod val="75000"/>
              </a:schemeClr>
            </a:solidFill>
            <a:ln w="28575" algn="ctr">
              <a:solidFill>
                <a:schemeClr val="tx1"/>
              </a:solidFill>
              <a:miter lim="800000"/>
              <a:headEnd/>
              <a:tailEnd/>
            </a:ln>
            <a:effectLst/>
          </p:spPr>
          <p:txBody>
            <a:bodyPr wrap="none" anchor="ctr"/>
            <a:lstStyle/>
            <a:p>
              <a:pPr>
                <a:defRPr/>
              </a:pPr>
              <a:endParaRPr lang="zh-CN" altLang="en-US"/>
            </a:p>
          </p:txBody>
        </p:sp>
        <p:sp>
          <p:nvSpPr>
            <p:cNvPr id="41" name="Rectangle 18"/>
            <p:cNvSpPr>
              <a:spLocks noChangeArrowheads="1"/>
            </p:cNvSpPr>
            <p:nvPr/>
          </p:nvSpPr>
          <p:spPr bwMode="auto">
            <a:xfrm>
              <a:off x="3186113" y="3983038"/>
              <a:ext cx="557212"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42" name="Rectangle 19"/>
            <p:cNvSpPr>
              <a:spLocks noChangeArrowheads="1"/>
            </p:cNvSpPr>
            <p:nvPr/>
          </p:nvSpPr>
          <p:spPr bwMode="auto">
            <a:xfrm>
              <a:off x="3741738" y="3983038"/>
              <a:ext cx="555625" cy="636587"/>
            </a:xfrm>
            <a:prstGeom prst="rect">
              <a:avLst/>
            </a:prstGeom>
            <a:solidFill>
              <a:schemeClr val="accent6">
                <a:lumMod val="75000"/>
              </a:schemeClr>
            </a:solidFill>
            <a:ln w="28575" algn="ctr">
              <a:solidFill>
                <a:schemeClr val="tx1"/>
              </a:solidFill>
              <a:miter lim="800000"/>
              <a:headEnd/>
              <a:tailEnd/>
            </a:ln>
            <a:effectLst/>
          </p:spPr>
          <p:txBody>
            <a:bodyPr wrap="none" anchor="ctr"/>
            <a:lstStyle/>
            <a:p>
              <a:pPr>
                <a:defRPr/>
              </a:pPr>
              <a:endParaRPr lang="zh-CN" altLang="en-US"/>
            </a:p>
          </p:txBody>
        </p:sp>
        <p:sp>
          <p:nvSpPr>
            <p:cNvPr id="43" name="Rectangle 20"/>
            <p:cNvSpPr>
              <a:spLocks noChangeArrowheads="1"/>
            </p:cNvSpPr>
            <p:nvPr/>
          </p:nvSpPr>
          <p:spPr bwMode="auto">
            <a:xfrm>
              <a:off x="4297363" y="3983038"/>
              <a:ext cx="557212" cy="636587"/>
            </a:xfrm>
            <a:prstGeom prst="rect">
              <a:avLst/>
            </a:prstGeom>
            <a:solidFill>
              <a:schemeClr val="accent6">
                <a:lumMod val="75000"/>
              </a:schemeClr>
            </a:solidFill>
            <a:ln w="28575" algn="ctr">
              <a:solidFill>
                <a:schemeClr val="tx1"/>
              </a:solidFill>
              <a:miter lim="800000"/>
              <a:headEnd/>
              <a:tailEnd/>
            </a:ln>
            <a:effectLst/>
          </p:spPr>
          <p:txBody>
            <a:bodyPr wrap="none" anchor="ctr"/>
            <a:lstStyle/>
            <a:p>
              <a:pPr>
                <a:defRPr/>
              </a:pPr>
              <a:endParaRPr lang="zh-CN" altLang="en-US"/>
            </a:p>
          </p:txBody>
        </p:sp>
        <p:sp>
          <p:nvSpPr>
            <p:cNvPr id="44" name="Rectangle 21"/>
            <p:cNvSpPr>
              <a:spLocks noChangeArrowheads="1"/>
            </p:cNvSpPr>
            <p:nvPr/>
          </p:nvSpPr>
          <p:spPr bwMode="auto">
            <a:xfrm>
              <a:off x="4852988" y="3983038"/>
              <a:ext cx="557212" cy="636587"/>
            </a:xfrm>
            <a:prstGeom prst="rect">
              <a:avLst/>
            </a:prstGeom>
            <a:solidFill>
              <a:schemeClr val="accent6">
                <a:lumMod val="75000"/>
              </a:schemeClr>
            </a:solidFill>
            <a:ln w="28575" algn="ctr">
              <a:solidFill>
                <a:schemeClr val="tx1"/>
              </a:solidFill>
              <a:miter lim="800000"/>
              <a:headEnd/>
              <a:tailEnd/>
            </a:ln>
            <a:effectLst/>
          </p:spPr>
          <p:txBody>
            <a:bodyPr wrap="none" anchor="ctr"/>
            <a:lstStyle/>
            <a:p>
              <a:pPr>
                <a:defRPr/>
              </a:pPr>
              <a:endParaRPr lang="zh-CN" altLang="en-US"/>
            </a:p>
          </p:txBody>
        </p:sp>
        <p:sp>
          <p:nvSpPr>
            <p:cNvPr id="45" name="Rectangle 22"/>
            <p:cNvSpPr>
              <a:spLocks noChangeArrowheads="1"/>
            </p:cNvSpPr>
            <p:nvPr/>
          </p:nvSpPr>
          <p:spPr bwMode="auto">
            <a:xfrm>
              <a:off x="5410200" y="2076450"/>
              <a:ext cx="555625"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46" name="Rectangle 23"/>
            <p:cNvSpPr>
              <a:spLocks noChangeArrowheads="1"/>
            </p:cNvSpPr>
            <p:nvPr/>
          </p:nvSpPr>
          <p:spPr bwMode="auto">
            <a:xfrm>
              <a:off x="3186113" y="4616450"/>
              <a:ext cx="557212"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47" name="Rectangle 24"/>
            <p:cNvSpPr>
              <a:spLocks noChangeArrowheads="1"/>
            </p:cNvSpPr>
            <p:nvPr/>
          </p:nvSpPr>
          <p:spPr bwMode="auto">
            <a:xfrm>
              <a:off x="5410200" y="4616450"/>
              <a:ext cx="555625"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48" name="Rectangle 25"/>
            <p:cNvSpPr>
              <a:spLocks noChangeArrowheads="1"/>
            </p:cNvSpPr>
            <p:nvPr/>
          </p:nvSpPr>
          <p:spPr bwMode="auto">
            <a:xfrm>
              <a:off x="5410200" y="2711450"/>
              <a:ext cx="555625"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49" name="Rectangle 26"/>
            <p:cNvSpPr>
              <a:spLocks noChangeArrowheads="1"/>
            </p:cNvSpPr>
            <p:nvPr/>
          </p:nvSpPr>
          <p:spPr bwMode="auto">
            <a:xfrm>
              <a:off x="3741738" y="4616450"/>
              <a:ext cx="555625"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50" name="Rectangle 27"/>
            <p:cNvSpPr>
              <a:spLocks noChangeArrowheads="1"/>
            </p:cNvSpPr>
            <p:nvPr/>
          </p:nvSpPr>
          <p:spPr bwMode="auto">
            <a:xfrm>
              <a:off x="5410200" y="3346450"/>
              <a:ext cx="555625" cy="638175"/>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51" name="Rectangle 28"/>
            <p:cNvSpPr>
              <a:spLocks noChangeArrowheads="1"/>
            </p:cNvSpPr>
            <p:nvPr/>
          </p:nvSpPr>
          <p:spPr bwMode="auto">
            <a:xfrm>
              <a:off x="4297363" y="4616450"/>
              <a:ext cx="557212"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52" name="Rectangle 29"/>
            <p:cNvSpPr>
              <a:spLocks noChangeArrowheads="1"/>
            </p:cNvSpPr>
            <p:nvPr/>
          </p:nvSpPr>
          <p:spPr bwMode="auto">
            <a:xfrm>
              <a:off x="5410200" y="3983038"/>
              <a:ext cx="555625" cy="636587"/>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53" name="Rectangle 30"/>
            <p:cNvSpPr>
              <a:spLocks noChangeArrowheads="1"/>
            </p:cNvSpPr>
            <p:nvPr/>
          </p:nvSpPr>
          <p:spPr bwMode="auto">
            <a:xfrm>
              <a:off x="4852988" y="4616450"/>
              <a:ext cx="557212" cy="636588"/>
            </a:xfrm>
            <a:prstGeom prst="rect">
              <a:avLst/>
            </a:prstGeom>
            <a:solidFill>
              <a:schemeClr val="bg1"/>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grpSp>
      <p:grpSp>
        <p:nvGrpSpPr>
          <p:cNvPr id="54" name="组合 53"/>
          <p:cNvGrpSpPr>
            <a:grpSpLocks/>
          </p:cNvGrpSpPr>
          <p:nvPr/>
        </p:nvGrpSpPr>
        <p:grpSpPr bwMode="auto">
          <a:xfrm>
            <a:off x="6171248" y="1811579"/>
            <a:ext cx="2651916" cy="2580899"/>
            <a:chOff x="6245225" y="2084388"/>
            <a:chExt cx="2778125" cy="3176587"/>
          </a:xfrm>
        </p:grpSpPr>
        <p:sp>
          <p:nvSpPr>
            <p:cNvPr id="55" name="Rectangle 56"/>
            <p:cNvSpPr>
              <a:spLocks noChangeArrowheads="1"/>
            </p:cNvSpPr>
            <p:nvPr/>
          </p:nvSpPr>
          <p:spPr bwMode="auto">
            <a:xfrm>
              <a:off x="6245225" y="2084388"/>
              <a:ext cx="555625"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56" name="Rectangle 57"/>
            <p:cNvSpPr>
              <a:spLocks noChangeArrowheads="1"/>
            </p:cNvSpPr>
            <p:nvPr/>
          </p:nvSpPr>
          <p:spPr bwMode="auto">
            <a:xfrm>
              <a:off x="6799263" y="2084388"/>
              <a:ext cx="557212"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57" name="Rectangle 58"/>
            <p:cNvSpPr>
              <a:spLocks noChangeArrowheads="1"/>
            </p:cNvSpPr>
            <p:nvPr/>
          </p:nvSpPr>
          <p:spPr bwMode="auto">
            <a:xfrm>
              <a:off x="7356475" y="2084388"/>
              <a:ext cx="555625"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58" name="Rectangle 59"/>
            <p:cNvSpPr>
              <a:spLocks noChangeArrowheads="1"/>
            </p:cNvSpPr>
            <p:nvPr/>
          </p:nvSpPr>
          <p:spPr bwMode="auto">
            <a:xfrm>
              <a:off x="7910513" y="2084388"/>
              <a:ext cx="557212"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59" name="Rectangle 60"/>
            <p:cNvSpPr>
              <a:spLocks noChangeArrowheads="1"/>
            </p:cNvSpPr>
            <p:nvPr/>
          </p:nvSpPr>
          <p:spPr bwMode="auto">
            <a:xfrm>
              <a:off x="6245225" y="2719388"/>
              <a:ext cx="555625"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0" name="Rectangle 61"/>
            <p:cNvSpPr>
              <a:spLocks noChangeArrowheads="1"/>
            </p:cNvSpPr>
            <p:nvPr/>
          </p:nvSpPr>
          <p:spPr bwMode="auto">
            <a:xfrm>
              <a:off x="7356475" y="2719388"/>
              <a:ext cx="555625"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1" name="Rectangle 62"/>
            <p:cNvSpPr>
              <a:spLocks noChangeArrowheads="1"/>
            </p:cNvSpPr>
            <p:nvPr/>
          </p:nvSpPr>
          <p:spPr bwMode="auto">
            <a:xfrm>
              <a:off x="7910513" y="2719388"/>
              <a:ext cx="557212"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2" name="Rectangle 63"/>
            <p:cNvSpPr>
              <a:spLocks noChangeArrowheads="1"/>
            </p:cNvSpPr>
            <p:nvPr/>
          </p:nvSpPr>
          <p:spPr bwMode="auto">
            <a:xfrm>
              <a:off x="6799263" y="2719388"/>
              <a:ext cx="557212"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3" name="Rectangle 64"/>
            <p:cNvSpPr>
              <a:spLocks noChangeArrowheads="1"/>
            </p:cNvSpPr>
            <p:nvPr/>
          </p:nvSpPr>
          <p:spPr bwMode="auto">
            <a:xfrm>
              <a:off x="6245225" y="3355975"/>
              <a:ext cx="555625" cy="636588"/>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4" name="Rectangle 65"/>
            <p:cNvSpPr>
              <a:spLocks noChangeArrowheads="1"/>
            </p:cNvSpPr>
            <p:nvPr/>
          </p:nvSpPr>
          <p:spPr bwMode="auto">
            <a:xfrm>
              <a:off x="6799263" y="3355975"/>
              <a:ext cx="557212" cy="636588"/>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5" name="Rectangle 66"/>
            <p:cNvSpPr>
              <a:spLocks noChangeArrowheads="1"/>
            </p:cNvSpPr>
            <p:nvPr/>
          </p:nvSpPr>
          <p:spPr bwMode="auto">
            <a:xfrm>
              <a:off x="7356475" y="3355975"/>
              <a:ext cx="555625" cy="636588"/>
            </a:xfrm>
            <a:prstGeom prst="rect">
              <a:avLst/>
            </a:prstGeom>
            <a:solidFill>
              <a:srgbClr val="FF000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6" name="Rectangle 67"/>
            <p:cNvSpPr>
              <a:spLocks noChangeArrowheads="1"/>
            </p:cNvSpPr>
            <p:nvPr/>
          </p:nvSpPr>
          <p:spPr bwMode="auto">
            <a:xfrm>
              <a:off x="7910513" y="3355975"/>
              <a:ext cx="557212" cy="636588"/>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7" name="Rectangle 68"/>
            <p:cNvSpPr>
              <a:spLocks noChangeArrowheads="1"/>
            </p:cNvSpPr>
            <p:nvPr/>
          </p:nvSpPr>
          <p:spPr bwMode="auto">
            <a:xfrm>
              <a:off x="6245225" y="3990975"/>
              <a:ext cx="555625" cy="636588"/>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8" name="Rectangle 69"/>
            <p:cNvSpPr>
              <a:spLocks noChangeArrowheads="1"/>
            </p:cNvSpPr>
            <p:nvPr/>
          </p:nvSpPr>
          <p:spPr bwMode="auto">
            <a:xfrm>
              <a:off x="6799263" y="3990975"/>
              <a:ext cx="557212" cy="636588"/>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69" name="Rectangle 70"/>
            <p:cNvSpPr>
              <a:spLocks noChangeArrowheads="1"/>
            </p:cNvSpPr>
            <p:nvPr/>
          </p:nvSpPr>
          <p:spPr bwMode="auto">
            <a:xfrm>
              <a:off x="7356475" y="3990975"/>
              <a:ext cx="555625" cy="636588"/>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0" name="Rectangle 71"/>
            <p:cNvSpPr>
              <a:spLocks noChangeArrowheads="1"/>
            </p:cNvSpPr>
            <p:nvPr/>
          </p:nvSpPr>
          <p:spPr bwMode="auto">
            <a:xfrm>
              <a:off x="7910513" y="3990975"/>
              <a:ext cx="557212" cy="636588"/>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1" name="Rectangle 72"/>
            <p:cNvSpPr>
              <a:spLocks noChangeArrowheads="1"/>
            </p:cNvSpPr>
            <p:nvPr/>
          </p:nvSpPr>
          <p:spPr bwMode="auto">
            <a:xfrm>
              <a:off x="8467725" y="2084388"/>
              <a:ext cx="555625"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2" name="Rectangle 73"/>
            <p:cNvSpPr>
              <a:spLocks noChangeArrowheads="1"/>
            </p:cNvSpPr>
            <p:nvPr/>
          </p:nvSpPr>
          <p:spPr bwMode="auto">
            <a:xfrm>
              <a:off x="6245225" y="4624388"/>
              <a:ext cx="555625" cy="636587"/>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3" name="Rectangle 74"/>
            <p:cNvSpPr>
              <a:spLocks noChangeArrowheads="1"/>
            </p:cNvSpPr>
            <p:nvPr/>
          </p:nvSpPr>
          <p:spPr bwMode="auto">
            <a:xfrm>
              <a:off x="8467725" y="4624388"/>
              <a:ext cx="555625" cy="636587"/>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4" name="Rectangle 75"/>
            <p:cNvSpPr>
              <a:spLocks noChangeArrowheads="1"/>
            </p:cNvSpPr>
            <p:nvPr/>
          </p:nvSpPr>
          <p:spPr bwMode="auto">
            <a:xfrm>
              <a:off x="8467725" y="2719388"/>
              <a:ext cx="555625" cy="638175"/>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5" name="Rectangle 76"/>
            <p:cNvSpPr>
              <a:spLocks noChangeArrowheads="1"/>
            </p:cNvSpPr>
            <p:nvPr/>
          </p:nvSpPr>
          <p:spPr bwMode="auto">
            <a:xfrm>
              <a:off x="6799263" y="4624388"/>
              <a:ext cx="557212" cy="636587"/>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6" name="Rectangle 77"/>
            <p:cNvSpPr>
              <a:spLocks noChangeArrowheads="1"/>
            </p:cNvSpPr>
            <p:nvPr/>
          </p:nvSpPr>
          <p:spPr bwMode="auto">
            <a:xfrm>
              <a:off x="8467725" y="3355975"/>
              <a:ext cx="555625" cy="636588"/>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7" name="Rectangle 78"/>
            <p:cNvSpPr>
              <a:spLocks noChangeArrowheads="1"/>
            </p:cNvSpPr>
            <p:nvPr/>
          </p:nvSpPr>
          <p:spPr bwMode="auto">
            <a:xfrm>
              <a:off x="7356475" y="4624388"/>
              <a:ext cx="555625" cy="636587"/>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8" name="Rectangle 79"/>
            <p:cNvSpPr>
              <a:spLocks noChangeArrowheads="1"/>
            </p:cNvSpPr>
            <p:nvPr/>
          </p:nvSpPr>
          <p:spPr bwMode="auto">
            <a:xfrm>
              <a:off x="8467725" y="3990975"/>
              <a:ext cx="555625" cy="636588"/>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sp>
          <p:nvSpPr>
            <p:cNvPr id="79" name="Rectangle 80"/>
            <p:cNvSpPr>
              <a:spLocks noChangeArrowheads="1"/>
            </p:cNvSpPr>
            <p:nvPr/>
          </p:nvSpPr>
          <p:spPr bwMode="auto">
            <a:xfrm>
              <a:off x="7910513" y="4624388"/>
              <a:ext cx="557212" cy="636587"/>
            </a:xfrm>
            <a:prstGeom prst="rect">
              <a:avLst/>
            </a:prstGeom>
            <a:solidFill>
              <a:srgbClr val="00B0F0"/>
            </a:solidFill>
            <a:ln w="28575" algn="ctr">
              <a:solidFill>
                <a:schemeClr val="tx1"/>
              </a:solidFill>
              <a:miter lim="800000"/>
              <a:headEnd/>
              <a:tailEnd/>
            </a:ln>
          </p:spPr>
          <p:txBody>
            <a:bodyPr wrap="none"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endParaRPr lang="zh-CN" altLang="en-US" sz="1800"/>
            </a:p>
          </p:txBody>
        </p:sp>
      </p:grpSp>
      <p:sp>
        <p:nvSpPr>
          <p:cNvPr id="80" name="TextBox 224"/>
          <p:cNvSpPr txBox="1">
            <a:spLocks noChangeArrowheads="1"/>
          </p:cNvSpPr>
          <p:nvPr/>
        </p:nvSpPr>
        <p:spPr bwMode="auto">
          <a:xfrm>
            <a:off x="391237" y="4965662"/>
            <a:ext cx="235187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eaLnBrk="1" hangingPunct="1">
              <a:lnSpc>
                <a:spcPct val="100000"/>
              </a:lnSpc>
              <a:spcBef>
                <a:spcPct val="0"/>
              </a:spcBef>
              <a:buFont typeface="Arial" pitchFamily="34" charset="0"/>
              <a:buNone/>
            </a:pPr>
            <a:r>
              <a:rPr lang="zh-CN" altLang="zh-CN" dirty="0"/>
              <a:t> 图</a:t>
            </a:r>
            <a:r>
              <a:rPr lang="en-US" altLang="zh-CN" dirty="0"/>
              <a:t>4-55</a:t>
            </a:r>
            <a:endParaRPr lang="en-US" altLang="zh-CN" b="1" dirty="0">
              <a:solidFill>
                <a:srgbClr val="0070C0"/>
              </a:solidFill>
              <a:latin typeface="+mn-ea"/>
              <a:ea typeface="+mn-ea"/>
            </a:endParaRPr>
          </a:p>
          <a:p>
            <a:pPr algn="ctr" eaLnBrk="1" hangingPunct="1">
              <a:lnSpc>
                <a:spcPct val="100000"/>
              </a:lnSpc>
              <a:spcBef>
                <a:spcPct val="0"/>
              </a:spcBef>
              <a:buFont typeface="Arial" pitchFamily="34" charset="0"/>
              <a:buNone/>
            </a:pPr>
            <a:r>
              <a:rPr lang="zh-CN" altLang="en-US" b="1" dirty="0">
                <a:solidFill>
                  <a:srgbClr val="0070C0"/>
                </a:solidFill>
                <a:latin typeface="+mn-ea"/>
                <a:ea typeface="+mn-ea"/>
              </a:rPr>
              <a:t>冯</a:t>
            </a:r>
            <a:r>
              <a:rPr lang="en-US" altLang="zh-CN" b="1" dirty="0">
                <a:solidFill>
                  <a:srgbClr val="0070C0"/>
                </a:solidFill>
                <a:latin typeface="+mn-ea"/>
                <a:ea typeface="+mn-ea"/>
              </a:rPr>
              <a:t>.</a:t>
            </a:r>
            <a:r>
              <a:rPr lang="zh-CN" altLang="en-US" b="1" dirty="0">
                <a:solidFill>
                  <a:srgbClr val="0070C0"/>
                </a:solidFill>
                <a:latin typeface="+mn-ea"/>
                <a:ea typeface="+mn-ea"/>
              </a:rPr>
              <a:t>诺伊曼型</a:t>
            </a:r>
          </a:p>
        </p:txBody>
      </p:sp>
      <p:sp>
        <p:nvSpPr>
          <p:cNvPr id="81" name="TextBox 225"/>
          <p:cNvSpPr txBox="1">
            <a:spLocks noChangeArrowheads="1"/>
          </p:cNvSpPr>
          <p:nvPr/>
        </p:nvSpPr>
        <p:spPr bwMode="auto">
          <a:xfrm>
            <a:off x="3591248" y="4965662"/>
            <a:ext cx="193764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eaLnBrk="1" hangingPunct="1">
              <a:lnSpc>
                <a:spcPct val="100000"/>
              </a:lnSpc>
              <a:spcBef>
                <a:spcPct val="0"/>
              </a:spcBef>
              <a:buFont typeface="Arial" pitchFamily="34" charset="0"/>
              <a:buNone/>
            </a:pPr>
            <a:r>
              <a:rPr lang="zh-CN" altLang="zh-CN" dirty="0"/>
              <a:t>图</a:t>
            </a:r>
            <a:r>
              <a:rPr lang="en-US" altLang="zh-CN" dirty="0"/>
              <a:t>4-56</a:t>
            </a:r>
            <a:endParaRPr lang="en-US" altLang="zh-CN" b="1" dirty="0">
              <a:solidFill>
                <a:srgbClr val="0070C0"/>
              </a:solidFill>
              <a:latin typeface="+mn-ea"/>
              <a:ea typeface="+mn-ea"/>
            </a:endParaRPr>
          </a:p>
          <a:p>
            <a:pPr algn="ctr" eaLnBrk="1" hangingPunct="1">
              <a:lnSpc>
                <a:spcPct val="100000"/>
              </a:lnSpc>
              <a:spcBef>
                <a:spcPct val="0"/>
              </a:spcBef>
              <a:buFont typeface="Arial" pitchFamily="34" charset="0"/>
              <a:buNone/>
            </a:pPr>
            <a:r>
              <a:rPr lang="zh-CN" altLang="en-US" b="1" dirty="0">
                <a:solidFill>
                  <a:srgbClr val="0070C0"/>
                </a:solidFill>
                <a:latin typeface="+mn-ea"/>
                <a:ea typeface="+mn-ea"/>
              </a:rPr>
              <a:t>摩尔型</a:t>
            </a:r>
          </a:p>
        </p:txBody>
      </p:sp>
      <p:sp>
        <p:nvSpPr>
          <p:cNvPr id="82" name="TextBox 226"/>
          <p:cNvSpPr txBox="1">
            <a:spLocks noChangeArrowheads="1"/>
          </p:cNvSpPr>
          <p:nvPr/>
        </p:nvSpPr>
        <p:spPr bwMode="auto">
          <a:xfrm>
            <a:off x="6171248" y="4965662"/>
            <a:ext cx="26467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eaLnBrk="1" hangingPunct="1">
              <a:lnSpc>
                <a:spcPct val="100000"/>
              </a:lnSpc>
              <a:spcBef>
                <a:spcPct val="0"/>
              </a:spcBef>
              <a:buFont typeface="Arial" pitchFamily="34" charset="0"/>
              <a:buNone/>
            </a:pPr>
            <a:r>
              <a:rPr lang="zh-CN" altLang="zh-CN" dirty="0"/>
              <a:t>图</a:t>
            </a:r>
            <a:r>
              <a:rPr lang="en-US" altLang="zh-CN" dirty="0"/>
              <a:t>4-57</a:t>
            </a:r>
            <a:endParaRPr lang="en-US" altLang="zh-CN" b="1" dirty="0">
              <a:solidFill>
                <a:srgbClr val="0070C0"/>
              </a:solidFill>
              <a:latin typeface="+mn-ea"/>
              <a:ea typeface="+mn-ea"/>
            </a:endParaRPr>
          </a:p>
          <a:p>
            <a:pPr algn="ctr" eaLnBrk="1" hangingPunct="1">
              <a:lnSpc>
                <a:spcPct val="100000"/>
              </a:lnSpc>
              <a:spcBef>
                <a:spcPct val="0"/>
              </a:spcBef>
              <a:buFont typeface="Arial" pitchFamily="34" charset="0"/>
              <a:buNone/>
            </a:pPr>
            <a:r>
              <a:rPr lang="zh-CN" altLang="en-US" b="1" dirty="0">
                <a:solidFill>
                  <a:srgbClr val="0070C0"/>
                </a:solidFill>
                <a:latin typeface="+mn-ea"/>
                <a:ea typeface="+mn-ea"/>
              </a:rPr>
              <a:t>扩展摩尔型</a:t>
            </a:r>
          </a:p>
        </p:txBody>
      </p:sp>
      <p:sp>
        <p:nvSpPr>
          <p:cNvPr id="83" name="矩形 82"/>
          <p:cNvSpPr/>
          <p:nvPr/>
        </p:nvSpPr>
        <p:spPr>
          <a:xfrm>
            <a:off x="297523" y="548680"/>
            <a:ext cx="3057247" cy="523220"/>
          </a:xfrm>
          <a:prstGeom prst="rect">
            <a:avLst/>
          </a:prstGeom>
        </p:spPr>
        <p:txBody>
          <a:bodyPr wrap="none">
            <a:spAutoFit/>
          </a:bodyPr>
          <a:lstStyle/>
          <a:p>
            <a:r>
              <a:rPr lang="zh-CN" altLang="en-US" sz="2800" b="1" dirty="0">
                <a:solidFill>
                  <a:srgbClr val="7030A0"/>
                </a:solidFill>
                <a:latin typeface="微软雅黑" pitchFamily="34" charset="-122"/>
                <a:ea typeface="微软雅黑" pitchFamily="34" charset="-122"/>
              </a:rPr>
              <a:t>几种基本元胞邻居</a:t>
            </a:r>
          </a:p>
        </p:txBody>
      </p:sp>
    </p:spTree>
    <p:extLst>
      <p:ext uri="{BB962C8B-B14F-4D97-AF65-F5344CB8AC3E}">
        <p14:creationId xmlns:p14="http://schemas.microsoft.com/office/powerpoint/2010/main" val="24507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167506" y="546835"/>
            <a:ext cx="24481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r>
              <a:rPr lang="en-US" altLang="zh-CN" sz="3600" b="1" dirty="0">
                <a:solidFill>
                  <a:srgbClr val="FF0000"/>
                </a:solidFill>
                <a:latin typeface="微软雅黑" pitchFamily="34" charset="-122"/>
                <a:ea typeface="微软雅黑" pitchFamily="34" charset="-122"/>
              </a:rPr>
              <a:t>4.</a:t>
            </a:r>
            <a:r>
              <a:rPr lang="zh-CN" altLang="en-US" sz="3600" b="1" dirty="0">
                <a:solidFill>
                  <a:srgbClr val="FF0000"/>
                </a:solidFill>
                <a:latin typeface="微软雅黑" pitchFamily="34" charset="-122"/>
                <a:ea typeface="微软雅黑" pitchFamily="34" charset="-122"/>
              </a:rPr>
              <a:t>边际条件</a:t>
            </a:r>
            <a:endParaRPr lang="zh-CN" altLang="en-US" sz="3600" b="1" dirty="0">
              <a:latin typeface="微软雅黑" pitchFamily="34" charset="-122"/>
              <a:ea typeface="微软雅黑" pitchFamily="34" charset="-122"/>
            </a:endParaRPr>
          </a:p>
        </p:txBody>
      </p:sp>
      <p:sp>
        <p:nvSpPr>
          <p:cNvPr id="3" name="矩形 2"/>
          <p:cNvSpPr/>
          <p:nvPr/>
        </p:nvSpPr>
        <p:spPr>
          <a:xfrm>
            <a:off x="167506" y="1412776"/>
            <a:ext cx="8868990" cy="4401205"/>
          </a:xfrm>
          <a:prstGeom prst="rect">
            <a:avLst/>
          </a:prstGeom>
        </p:spPr>
        <p:txBody>
          <a:bodyPr wrap="square">
            <a:spAutoFit/>
          </a:bodyPr>
          <a:lstStyle/>
          <a:p>
            <a:r>
              <a:rPr lang="en-US" altLang="zh-CN" sz="2800" b="1" dirty="0">
                <a:latin typeface="+mn-ea"/>
                <a:ea typeface="+mn-ea"/>
              </a:rPr>
              <a:t>    </a:t>
            </a:r>
            <a:r>
              <a:rPr lang="zh-CN" altLang="zh-CN" sz="2800" dirty="0">
                <a:latin typeface="+mn-ea"/>
                <a:ea typeface="+mn-ea"/>
              </a:rPr>
              <a:t>在理论上，元胞空间通常是在各维向上且无限延展的，这有利于在理论上的推理和研究。但是在实际应用过程中，我们无法在计算机上实现这一理想条件，因此，实际模拟中就存在边界。在定义元胞的邻居时，会出现一个问题，即边界上元胞的邻居不足。元胞自动机对每个元胞施加同样的规则，而边界上的元胞与非边界上的元胞具有不同的邻居数。因此需要设定不同的边界条件，使边界上的元胞也与正常的元胞具有相同的邻居数量。边界条件主要有四种类型：定值型，周期型，反射型和吸收型，如图</a:t>
            </a:r>
            <a:r>
              <a:rPr lang="en-US" altLang="zh-CN" sz="2800" dirty="0">
                <a:latin typeface="+mn-ea"/>
                <a:ea typeface="+mn-ea"/>
              </a:rPr>
              <a:t>4-58</a:t>
            </a:r>
            <a:r>
              <a:rPr lang="zh-CN" altLang="zh-CN" sz="2800" dirty="0">
                <a:latin typeface="+mn-ea"/>
                <a:ea typeface="+mn-ea"/>
              </a:rPr>
              <a:t>所示。</a:t>
            </a:r>
          </a:p>
        </p:txBody>
      </p:sp>
    </p:spTree>
    <p:extLst>
      <p:ext uri="{BB962C8B-B14F-4D97-AF65-F5344CB8AC3E}">
        <p14:creationId xmlns:p14="http://schemas.microsoft.com/office/powerpoint/2010/main" val="281194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rcRect/>
          <a:stretch>
            <a:fillRect/>
          </a:stretch>
        </p:blipFill>
        <p:spPr>
          <a:xfrm>
            <a:off x="1403648" y="2576200"/>
            <a:ext cx="5760640" cy="3893656"/>
          </a:xfrm>
          <a:prstGeom prst="rect">
            <a:avLst/>
          </a:prstGeom>
          <a:noFill/>
          <a:ln>
            <a:noFill/>
          </a:ln>
        </p:spPr>
      </p:pic>
      <p:sp>
        <p:nvSpPr>
          <p:cNvPr id="3" name="矩形 2"/>
          <p:cNvSpPr/>
          <p:nvPr/>
        </p:nvSpPr>
        <p:spPr>
          <a:xfrm>
            <a:off x="107504" y="620688"/>
            <a:ext cx="8856984" cy="1938992"/>
          </a:xfrm>
          <a:prstGeom prst="rect">
            <a:avLst/>
          </a:prstGeom>
        </p:spPr>
        <p:txBody>
          <a:bodyPr wrap="square">
            <a:spAutoFit/>
          </a:bodyPr>
          <a:lstStyle/>
          <a:p>
            <a:r>
              <a:rPr lang="en-US" altLang="zh-CN" b="1" dirty="0">
                <a:latin typeface="+mn-ea"/>
                <a:ea typeface="+mn-ea"/>
              </a:rPr>
              <a:t>    </a:t>
            </a:r>
            <a:r>
              <a:rPr lang="zh-CN" altLang="zh-CN" dirty="0">
                <a:latin typeface="+mn-ea"/>
                <a:ea typeface="+mn-ea"/>
              </a:rPr>
              <a:t>其中较为常用的是周期型边界，周期型是指相对边界连接起来的元胞空间。对于一维空间，元胞空间表现为一个首尾相接的“圈”；对于二维空间，上下相接，左右相接，而形成一个拓扑圆环面，形似车胎或甜点圈。周期型空间与无限空间最为接近，因而在理论探讨时，常以此类空间型作为试验。</a:t>
            </a:r>
            <a:endParaRPr lang="zh-CN" altLang="en-US" dirty="0">
              <a:latin typeface="+mn-ea"/>
              <a:ea typeface="+mn-ea"/>
            </a:endParaRPr>
          </a:p>
        </p:txBody>
      </p:sp>
      <p:sp>
        <p:nvSpPr>
          <p:cNvPr id="4" name="矩形 3"/>
          <p:cNvSpPr/>
          <p:nvPr/>
        </p:nvSpPr>
        <p:spPr>
          <a:xfrm>
            <a:off x="7524328" y="4292195"/>
            <a:ext cx="1056700" cy="461665"/>
          </a:xfrm>
          <a:prstGeom prst="rect">
            <a:avLst/>
          </a:prstGeom>
        </p:spPr>
        <p:txBody>
          <a:bodyPr wrap="none">
            <a:spAutoFit/>
          </a:bodyPr>
          <a:lstStyle/>
          <a:p>
            <a:r>
              <a:rPr lang="zh-CN" altLang="zh-CN" dirty="0"/>
              <a:t>图</a:t>
            </a:r>
            <a:r>
              <a:rPr lang="en-US" altLang="zh-CN" dirty="0"/>
              <a:t>4-58</a:t>
            </a:r>
            <a:endParaRPr lang="zh-CN" altLang="en-US" dirty="0"/>
          </a:p>
        </p:txBody>
      </p:sp>
    </p:spTree>
    <p:extLst>
      <p:ext uri="{BB962C8B-B14F-4D97-AF65-F5344CB8AC3E}">
        <p14:creationId xmlns:p14="http://schemas.microsoft.com/office/powerpoint/2010/main" val="163581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316" y="476672"/>
            <a:ext cx="8712968" cy="2246769"/>
          </a:xfrm>
          <a:prstGeom prst="rect">
            <a:avLst/>
          </a:prstGeom>
        </p:spPr>
        <p:txBody>
          <a:bodyPr wrap="square">
            <a:spAutoFit/>
          </a:bodyPr>
          <a:lstStyle/>
          <a:p>
            <a:r>
              <a:rPr lang="en-US" altLang="zh-CN" sz="2800" dirty="0">
                <a:latin typeface="+mn-ea"/>
                <a:ea typeface="+mn-ea"/>
              </a:rPr>
              <a:t>    </a:t>
            </a:r>
            <a:r>
              <a:rPr lang="zh-CN" altLang="zh-CN" sz="2800" dirty="0">
                <a:latin typeface="+mn-ea"/>
                <a:ea typeface="+mn-ea"/>
              </a:rPr>
              <a:t>图</a:t>
            </a:r>
            <a:r>
              <a:rPr lang="en-US" altLang="zh-CN" sz="2800" dirty="0">
                <a:latin typeface="+mn-ea"/>
                <a:ea typeface="+mn-ea"/>
              </a:rPr>
              <a:t>4-59</a:t>
            </a:r>
            <a:r>
              <a:rPr lang="zh-CN" altLang="zh-CN" sz="2800" dirty="0">
                <a:latin typeface="+mn-ea"/>
                <a:ea typeface="+mn-ea"/>
              </a:rPr>
              <a:t>所示为二维方型网格周期边界条件时，三种元胞（</a:t>
            </a:r>
            <a:r>
              <a:rPr lang="en-US" altLang="zh-CN" sz="2800" i="1" dirty="0">
                <a:latin typeface="+mn-ea"/>
                <a:ea typeface="+mn-ea"/>
              </a:rPr>
              <a:t>a</a:t>
            </a:r>
            <a:r>
              <a:rPr lang="zh-CN" altLang="zh-CN" sz="2800" dirty="0">
                <a:latin typeface="+mn-ea"/>
                <a:ea typeface="+mn-ea"/>
              </a:rPr>
              <a:t>，</a:t>
            </a:r>
            <a:r>
              <a:rPr lang="en-US" altLang="zh-CN" sz="2800" i="1" dirty="0">
                <a:latin typeface="+mn-ea"/>
                <a:ea typeface="+mn-ea"/>
              </a:rPr>
              <a:t>b</a:t>
            </a:r>
            <a:r>
              <a:rPr lang="zh-CN" altLang="zh-CN" sz="2800" dirty="0">
                <a:latin typeface="+mn-ea"/>
                <a:ea typeface="+mn-ea"/>
              </a:rPr>
              <a:t>和</a:t>
            </a:r>
            <a:r>
              <a:rPr lang="en-US" altLang="zh-CN" sz="2800" i="1" dirty="0">
                <a:latin typeface="+mn-ea"/>
                <a:ea typeface="+mn-ea"/>
              </a:rPr>
              <a:t>c</a:t>
            </a:r>
            <a:r>
              <a:rPr lang="zh-CN" altLang="zh-CN" sz="2800" dirty="0">
                <a:latin typeface="+mn-ea"/>
                <a:ea typeface="+mn-ea"/>
              </a:rPr>
              <a:t>）的</a:t>
            </a:r>
            <a:r>
              <a:rPr lang="en-US" altLang="zh-CN" sz="2800" dirty="0">
                <a:latin typeface="+mn-ea"/>
                <a:ea typeface="+mn-ea"/>
              </a:rPr>
              <a:t>Moore </a:t>
            </a:r>
            <a:r>
              <a:rPr lang="zh-CN" altLang="zh-CN" sz="2800" dirty="0">
                <a:latin typeface="+mn-ea"/>
                <a:ea typeface="+mn-ea"/>
              </a:rPr>
              <a:t>邻居。元胞</a:t>
            </a:r>
            <a:r>
              <a:rPr lang="en-US" altLang="zh-CN" sz="2800" i="1" dirty="0">
                <a:latin typeface="+mn-ea"/>
                <a:ea typeface="+mn-ea"/>
              </a:rPr>
              <a:t>a</a:t>
            </a:r>
            <a:r>
              <a:rPr lang="zh-CN" altLang="zh-CN" sz="2800" dirty="0">
                <a:latin typeface="+mn-ea"/>
                <a:ea typeface="+mn-ea"/>
              </a:rPr>
              <a:t>为非边界元胞，它有</a:t>
            </a:r>
            <a:r>
              <a:rPr lang="en-US" altLang="zh-CN" sz="2800" dirty="0">
                <a:latin typeface="+mn-ea"/>
                <a:ea typeface="+mn-ea"/>
              </a:rPr>
              <a:t>8</a:t>
            </a:r>
            <a:r>
              <a:rPr lang="zh-CN" altLang="zh-CN" sz="2800" dirty="0">
                <a:latin typeface="+mn-ea"/>
                <a:ea typeface="+mn-ea"/>
              </a:rPr>
              <a:t>个正常的邻居，而</a:t>
            </a:r>
            <a:r>
              <a:rPr lang="en-US" altLang="zh-CN" sz="2800" i="1" dirty="0">
                <a:latin typeface="+mn-ea"/>
                <a:ea typeface="+mn-ea"/>
              </a:rPr>
              <a:t>b</a:t>
            </a:r>
            <a:r>
              <a:rPr lang="zh-CN" altLang="zh-CN" sz="2800" dirty="0">
                <a:latin typeface="+mn-ea"/>
                <a:ea typeface="+mn-ea"/>
              </a:rPr>
              <a:t>和</a:t>
            </a:r>
            <a:r>
              <a:rPr lang="en-US" altLang="zh-CN" sz="2800" i="1" dirty="0">
                <a:latin typeface="+mn-ea"/>
                <a:ea typeface="+mn-ea"/>
              </a:rPr>
              <a:t>c</a:t>
            </a:r>
            <a:r>
              <a:rPr lang="zh-CN" altLang="zh-CN" sz="2800" dirty="0">
                <a:latin typeface="+mn-ea"/>
                <a:ea typeface="+mn-ea"/>
              </a:rPr>
              <a:t>是边界元胞，它们没有足够的邻居，通过周期性边界条件，可以规定它的邻居。</a:t>
            </a:r>
          </a:p>
        </p:txBody>
      </p:sp>
      <p:pic>
        <p:nvPicPr>
          <p:cNvPr id="3" name="图片 2"/>
          <p:cNvPicPr/>
          <p:nvPr/>
        </p:nvPicPr>
        <p:blipFill>
          <a:blip r:embed="rId2" cstate="print">
            <a:extLst>
              <a:ext uri="{28A0092B-C50C-407E-A947-70E740481C1C}">
                <a14:useLocalDpi xmlns:a14="http://schemas.microsoft.com/office/drawing/2010/main" val="0"/>
              </a:ext>
            </a:extLst>
          </a:blip>
          <a:srcRect/>
          <a:stretch>
            <a:fillRect/>
          </a:stretch>
        </p:blipFill>
        <p:spPr>
          <a:xfrm>
            <a:off x="2531271" y="2665582"/>
            <a:ext cx="3983057" cy="3767033"/>
          </a:xfrm>
          <a:prstGeom prst="rect">
            <a:avLst/>
          </a:prstGeom>
          <a:noFill/>
          <a:ln>
            <a:noFill/>
          </a:ln>
        </p:spPr>
      </p:pic>
      <p:sp>
        <p:nvSpPr>
          <p:cNvPr id="4" name="矩形 3"/>
          <p:cNvSpPr/>
          <p:nvPr/>
        </p:nvSpPr>
        <p:spPr>
          <a:xfrm>
            <a:off x="7092280" y="4318264"/>
            <a:ext cx="1056700" cy="461665"/>
          </a:xfrm>
          <a:prstGeom prst="rect">
            <a:avLst/>
          </a:prstGeom>
        </p:spPr>
        <p:txBody>
          <a:bodyPr wrap="none">
            <a:spAutoFit/>
          </a:bodyPr>
          <a:lstStyle/>
          <a:p>
            <a:r>
              <a:rPr lang="zh-CN" altLang="zh-CN" dirty="0"/>
              <a:t>图</a:t>
            </a:r>
            <a:r>
              <a:rPr lang="en-US" altLang="zh-CN" dirty="0"/>
              <a:t>4-59</a:t>
            </a:r>
            <a:endParaRPr lang="zh-CN" altLang="en-US" dirty="0"/>
          </a:p>
        </p:txBody>
      </p:sp>
    </p:spTree>
    <p:extLst>
      <p:ext uri="{BB962C8B-B14F-4D97-AF65-F5344CB8AC3E}">
        <p14:creationId xmlns:p14="http://schemas.microsoft.com/office/powerpoint/2010/main" val="60271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a:off x="183215" y="620688"/>
            <a:ext cx="15247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r>
              <a:rPr lang="en-US" altLang="zh-CN" sz="3600" b="1" dirty="0">
                <a:solidFill>
                  <a:srgbClr val="FF0000"/>
                </a:solidFill>
                <a:latin typeface="微软雅黑" pitchFamily="34" charset="-122"/>
                <a:ea typeface="微软雅黑" pitchFamily="34" charset="-122"/>
              </a:rPr>
              <a:t>5.</a:t>
            </a:r>
            <a:r>
              <a:rPr lang="zh-CN" altLang="en-US" sz="3600" b="1" dirty="0">
                <a:solidFill>
                  <a:srgbClr val="FF0000"/>
                </a:solidFill>
                <a:latin typeface="微软雅黑" pitchFamily="34" charset="-122"/>
                <a:ea typeface="微软雅黑" pitchFamily="34" charset="-122"/>
              </a:rPr>
              <a:t>规则</a:t>
            </a:r>
          </a:p>
        </p:txBody>
      </p:sp>
      <p:sp>
        <p:nvSpPr>
          <p:cNvPr id="4" name="矩形 3"/>
          <p:cNvSpPr/>
          <p:nvPr/>
        </p:nvSpPr>
        <p:spPr>
          <a:xfrm>
            <a:off x="147472" y="1628800"/>
            <a:ext cx="9252520" cy="4154984"/>
          </a:xfrm>
          <a:prstGeom prst="rect">
            <a:avLst/>
          </a:prstGeom>
        </p:spPr>
        <p:txBody>
          <a:bodyPr wrap="square">
            <a:spAutoFit/>
          </a:bodyPr>
          <a:lstStyle/>
          <a:p>
            <a:r>
              <a:rPr lang="en-US" altLang="zh-CN" dirty="0">
                <a:latin typeface="+mn-ea"/>
                <a:ea typeface="+mn-ea"/>
              </a:rPr>
              <a:t>    </a:t>
            </a:r>
            <a:r>
              <a:rPr lang="zh-CN" altLang="zh-CN" dirty="0">
                <a:latin typeface="+mn-ea"/>
                <a:ea typeface="+mn-ea"/>
              </a:rPr>
              <a:t>根据元胞当前状态及其邻居状况确定下一时刻该元胞状态的动力学函数，简单讲，就是一个状态转移函数。我们称该函数为元胞自动机的局部映射或局部规则。规则是支配整个元胞自动机的动力学行为的。一般规则都是定义在局部。通过局部间元胞的相互作用而引起全局变化。比如说流行病的传播，只有相互靠得近的人才能进行直接的传播，这就是局部作用，但当流行病传播一定时间时就会引起大范围的变化，这就是全局变化。而这个全局变化是由一个个局部作用引起的。元胞自动机的规则一般为总和型。就是说某个元胞下时刻的状态只决定于它所有邻居当前状态及自身的当前状态。一个简单的例子是足球场观众台上的人浪，当你最靠近的人即邻居站起来时，你才能站，当他们坐下后你才能坐下，这就是规则。</a:t>
            </a:r>
            <a:endParaRPr lang="zh-CN" altLang="en-US" dirty="0">
              <a:latin typeface="+mn-ea"/>
              <a:ea typeface="+mn-ea"/>
            </a:endParaRPr>
          </a:p>
        </p:txBody>
      </p:sp>
    </p:spTree>
    <p:extLst>
      <p:ext uri="{BB962C8B-B14F-4D97-AF65-F5344CB8AC3E}">
        <p14:creationId xmlns:p14="http://schemas.microsoft.com/office/powerpoint/2010/main" val="14998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0006" y="551572"/>
            <a:ext cx="3387898" cy="5149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3600" b="1" dirty="0">
                <a:latin typeface="+mn-ea"/>
                <a:ea typeface="+mn-ea"/>
              </a:rPr>
              <a:t>4.4.3</a:t>
            </a:r>
            <a:r>
              <a:rPr lang="zh-CN" altLang="en-US" sz="3600" b="1" dirty="0">
                <a:latin typeface="+mn-ea"/>
                <a:ea typeface="+mn-ea"/>
              </a:rPr>
              <a:t> 应用举例</a:t>
            </a:r>
          </a:p>
        </p:txBody>
      </p:sp>
      <p:sp>
        <p:nvSpPr>
          <p:cNvPr id="3" name="矩形 2"/>
          <p:cNvSpPr/>
          <p:nvPr/>
        </p:nvSpPr>
        <p:spPr>
          <a:xfrm>
            <a:off x="107504" y="1412776"/>
            <a:ext cx="8856984" cy="4893647"/>
          </a:xfrm>
          <a:prstGeom prst="rect">
            <a:avLst/>
          </a:prstGeom>
        </p:spPr>
        <p:txBody>
          <a:bodyPr wrap="square">
            <a:spAutoFit/>
          </a:bodyPr>
          <a:lstStyle/>
          <a:p>
            <a:r>
              <a:rPr lang="en-US" altLang="zh-CN" dirty="0"/>
              <a:t>      </a:t>
            </a:r>
            <a:r>
              <a:rPr lang="zh-CN" altLang="zh-CN" dirty="0"/>
              <a:t>本节将主要介绍两个元胞自动机模型及其</a:t>
            </a:r>
            <a:r>
              <a:rPr lang="en-US" altLang="zh-CN" dirty="0"/>
              <a:t>MatLab</a:t>
            </a:r>
            <a:r>
              <a:rPr lang="zh-CN" altLang="zh-CN" dirty="0"/>
              <a:t>程序实现，使读者进一步深入了解元胞自动机模型，并掌握简单的元胞自动机模型编程的实现方法。</a:t>
            </a:r>
            <a:endParaRPr lang="en-US" altLang="zh-CN" dirty="0"/>
          </a:p>
          <a:p>
            <a:endParaRPr lang="zh-CN" altLang="zh-CN" dirty="0"/>
          </a:p>
          <a:p>
            <a:r>
              <a:rPr lang="en-US" altLang="zh-CN" b="1" dirty="0"/>
              <a:t>1.  </a:t>
            </a:r>
            <a:r>
              <a:rPr lang="zh-CN" altLang="zh-CN" b="1" dirty="0"/>
              <a:t>森林火灾元胞自动机规则介绍</a:t>
            </a:r>
          </a:p>
          <a:p>
            <a:r>
              <a:rPr lang="en-US" altLang="zh-CN" dirty="0"/>
              <a:t>      </a:t>
            </a:r>
            <a:r>
              <a:rPr lang="zh-CN" altLang="zh-CN" dirty="0"/>
              <a:t>根据模拟的需要，元胞自动机规则中还可以引入概率，一般把规则中含有概率的元胞自动机称为概率元胞自动机（概率机）。一个最简单的二维概率元胞自动机是森林火灾模型，该模型的规则是由</a:t>
            </a:r>
            <a:r>
              <a:rPr lang="en-US" altLang="zh-CN" dirty="0"/>
              <a:t>Drossel</a:t>
            </a:r>
            <a:r>
              <a:rPr lang="zh-CN" altLang="zh-CN" dirty="0"/>
              <a:t>和</a:t>
            </a:r>
            <a:r>
              <a:rPr lang="en-US" altLang="zh-CN" dirty="0"/>
              <a:t>Schwabl </a:t>
            </a:r>
            <a:r>
              <a:rPr lang="en-US" altLang="zh-CN" baseline="30000" dirty="0"/>
              <a:t>[25]</a:t>
            </a:r>
            <a:r>
              <a:rPr lang="zh-CN" altLang="zh-CN" dirty="0"/>
              <a:t>在</a:t>
            </a:r>
            <a:r>
              <a:rPr lang="en-US" altLang="zh-CN" dirty="0"/>
              <a:t>1992</a:t>
            </a:r>
            <a:r>
              <a:rPr lang="zh-CN" altLang="zh-CN" dirty="0"/>
              <a:t>年给出的，因此该模型又称</a:t>
            </a:r>
            <a:r>
              <a:rPr lang="en-US" altLang="zh-CN" dirty="0"/>
              <a:t>Drossel-Schwabl</a:t>
            </a:r>
            <a:r>
              <a:rPr lang="zh-CN" altLang="zh-CN" dirty="0"/>
              <a:t>森林火灾模型。森林火灾元胞自动机模型定义在正方网格上，元胞有三种状态：树（未燃烧的树），火（正在燃烧的树）和空状态。某元胞下时刻状态由该时刻本身的状态和周围四个邻居（</a:t>
            </a:r>
            <a:r>
              <a:rPr lang="en-US" altLang="zh-CN" dirty="0"/>
              <a:t>VonNeumann</a:t>
            </a:r>
            <a:r>
              <a:rPr lang="zh-CN" altLang="zh-CN" dirty="0"/>
              <a:t>邻居）的状态决定。具体规则：</a:t>
            </a:r>
          </a:p>
        </p:txBody>
      </p:sp>
    </p:spTree>
    <p:extLst>
      <p:ext uri="{BB962C8B-B14F-4D97-AF65-F5344CB8AC3E}">
        <p14:creationId xmlns:p14="http://schemas.microsoft.com/office/powerpoint/2010/main" val="331737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760" y="1212404"/>
            <a:ext cx="8892480" cy="954107"/>
          </a:xfrm>
          <a:prstGeom prst="rect">
            <a:avLst/>
          </a:prstGeom>
        </p:spPr>
        <p:txBody>
          <a:bodyPr wrap="square">
            <a:spAutoFit/>
          </a:bodyPr>
          <a:lstStyle/>
          <a:p>
            <a:r>
              <a:rPr lang="zh-CN" altLang="zh-CN" sz="2800" b="1" dirty="0">
                <a:solidFill>
                  <a:srgbClr val="FF0000"/>
                </a:solidFill>
                <a:latin typeface="+mj-ea"/>
                <a:ea typeface="+mj-ea"/>
              </a:rPr>
              <a:t>（</a:t>
            </a:r>
            <a:r>
              <a:rPr lang="en-US" altLang="zh-CN" sz="2800" b="1" dirty="0">
                <a:solidFill>
                  <a:srgbClr val="FF0000"/>
                </a:solidFill>
                <a:latin typeface="+mj-ea"/>
                <a:ea typeface="+mj-ea"/>
              </a:rPr>
              <a:t>1</a:t>
            </a:r>
            <a:r>
              <a:rPr lang="zh-CN" altLang="zh-CN" sz="2800" b="1" dirty="0">
                <a:solidFill>
                  <a:srgbClr val="FF0000"/>
                </a:solidFill>
                <a:latin typeface="+mj-ea"/>
                <a:ea typeface="+mj-ea"/>
              </a:rPr>
              <a:t>）</a:t>
            </a:r>
            <a:r>
              <a:rPr lang="zh-CN" altLang="zh-CN" sz="2800" b="1" dirty="0">
                <a:latin typeface="+mj-ea"/>
                <a:ea typeface="+mj-ea"/>
              </a:rPr>
              <a:t>包含元胞（</a:t>
            </a:r>
            <a:r>
              <a:rPr lang="en-US" altLang="zh-CN" sz="2800" b="1" dirty="0">
                <a:latin typeface="+mj-ea"/>
                <a:ea typeface="+mj-ea"/>
              </a:rPr>
              <a:t>Cell</a:t>
            </a:r>
            <a:r>
              <a:rPr lang="zh-CN" altLang="zh-CN" sz="2800" b="1" dirty="0">
                <a:latin typeface="+mj-ea"/>
                <a:ea typeface="+mj-ea"/>
              </a:rPr>
              <a:t>）的规则的网格（</a:t>
            </a:r>
            <a:r>
              <a:rPr lang="en-US" altLang="zh-CN" sz="2800" b="1" dirty="0">
                <a:latin typeface="+mj-ea"/>
                <a:ea typeface="+mj-ea"/>
              </a:rPr>
              <a:t>LatticeGrid</a:t>
            </a:r>
            <a:r>
              <a:rPr lang="zh-CN" altLang="zh-CN" sz="2800" b="1" dirty="0">
                <a:latin typeface="+mj-ea"/>
                <a:ea typeface="+mj-ea"/>
              </a:rPr>
              <a:t>）。空间被离散成网格，元胞分布在网格中的各个格子中。</a:t>
            </a:r>
          </a:p>
        </p:txBody>
      </p:sp>
      <p:sp>
        <p:nvSpPr>
          <p:cNvPr id="6" name="矩形 5"/>
          <p:cNvSpPr/>
          <p:nvPr/>
        </p:nvSpPr>
        <p:spPr>
          <a:xfrm>
            <a:off x="113928" y="2148622"/>
            <a:ext cx="8744420" cy="954107"/>
          </a:xfrm>
          <a:prstGeom prst="rect">
            <a:avLst/>
          </a:prstGeom>
        </p:spPr>
        <p:txBody>
          <a:bodyPr wrap="square">
            <a:spAutoFit/>
          </a:bodyPr>
          <a:lstStyle/>
          <a:p>
            <a:r>
              <a:rPr lang="zh-CN" altLang="zh-CN" sz="2800" b="1" dirty="0">
                <a:solidFill>
                  <a:srgbClr val="FF0000"/>
                </a:solidFill>
                <a:latin typeface="+mj-ea"/>
              </a:rPr>
              <a:t>（</a:t>
            </a:r>
            <a:r>
              <a:rPr lang="en-US" altLang="zh-CN" sz="2800" b="1" dirty="0">
                <a:solidFill>
                  <a:srgbClr val="FF0000"/>
                </a:solidFill>
                <a:latin typeface="+mj-ea"/>
              </a:rPr>
              <a:t>2</a:t>
            </a:r>
            <a:r>
              <a:rPr lang="zh-CN" altLang="zh-CN" sz="2800" b="1" dirty="0">
                <a:solidFill>
                  <a:srgbClr val="FF0000"/>
                </a:solidFill>
                <a:latin typeface="+mj-ea"/>
              </a:rPr>
              <a:t>）</a:t>
            </a:r>
            <a:r>
              <a:rPr lang="zh-CN" altLang="zh-CN" sz="2800" b="1" dirty="0">
                <a:latin typeface="+mj-ea"/>
              </a:rPr>
              <a:t>离散的时间步长。元胞状态改变是定义在两个时间步之间的，在同一时间步内，元胞的状态是固定的。</a:t>
            </a:r>
          </a:p>
        </p:txBody>
      </p:sp>
      <p:sp>
        <p:nvSpPr>
          <p:cNvPr id="7" name="矩形 6"/>
          <p:cNvSpPr/>
          <p:nvPr/>
        </p:nvSpPr>
        <p:spPr>
          <a:xfrm>
            <a:off x="113928" y="3123883"/>
            <a:ext cx="8710288" cy="954107"/>
          </a:xfrm>
          <a:prstGeom prst="rect">
            <a:avLst/>
          </a:prstGeom>
        </p:spPr>
        <p:txBody>
          <a:bodyPr wrap="square">
            <a:spAutoFit/>
          </a:bodyPr>
          <a:lstStyle/>
          <a:p>
            <a:r>
              <a:rPr lang="zh-CN" altLang="zh-CN" sz="2800" b="1" dirty="0">
                <a:solidFill>
                  <a:srgbClr val="FF0000"/>
                </a:solidFill>
                <a:latin typeface="+mj-ea"/>
              </a:rPr>
              <a:t>（</a:t>
            </a:r>
            <a:r>
              <a:rPr lang="en-US" altLang="zh-CN" sz="2800" b="1" dirty="0">
                <a:solidFill>
                  <a:srgbClr val="FF0000"/>
                </a:solidFill>
                <a:latin typeface="+mj-ea"/>
              </a:rPr>
              <a:t>3</a:t>
            </a:r>
            <a:r>
              <a:rPr lang="zh-CN" altLang="zh-CN" sz="2800" b="1" dirty="0">
                <a:solidFill>
                  <a:srgbClr val="FF0000"/>
                </a:solidFill>
                <a:latin typeface="+mj-ea"/>
              </a:rPr>
              <a:t>）</a:t>
            </a:r>
            <a:r>
              <a:rPr lang="zh-CN" altLang="zh-CN" sz="2800" b="1" dirty="0">
                <a:latin typeface="+mj-ea"/>
              </a:rPr>
              <a:t>每个元胞的状态数是有限的。也就是说任何元胞只能在固定的几种状态间切换。</a:t>
            </a:r>
          </a:p>
        </p:txBody>
      </p:sp>
      <p:pic>
        <p:nvPicPr>
          <p:cNvPr id="8"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8928" y="4221087"/>
            <a:ext cx="2552600" cy="241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4221087"/>
            <a:ext cx="3225040" cy="236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51520" y="548680"/>
            <a:ext cx="3427541" cy="646331"/>
          </a:xfrm>
          <a:prstGeom prst="rect">
            <a:avLst/>
          </a:prstGeom>
        </p:spPr>
        <p:txBody>
          <a:bodyPr wrap="none">
            <a:spAutoFit/>
          </a:bodyPr>
          <a:lstStyle/>
          <a:p>
            <a:r>
              <a:rPr lang="zh-CN" altLang="zh-CN" sz="3600" b="1" dirty="0">
                <a:solidFill>
                  <a:schemeClr val="accent6"/>
                </a:solidFill>
              </a:rPr>
              <a:t>五个最基本要素</a:t>
            </a:r>
            <a:endParaRPr lang="zh-CN" altLang="en-US" sz="3600" b="1" dirty="0">
              <a:solidFill>
                <a:schemeClr val="accent6"/>
              </a:solidFill>
              <a:ea typeface="隶书" pitchFamily="49" charset="-122"/>
            </a:endParaRPr>
          </a:p>
        </p:txBody>
      </p:sp>
    </p:spTree>
    <p:extLst>
      <p:ext uri="{BB962C8B-B14F-4D97-AF65-F5344CB8AC3E}">
        <p14:creationId xmlns:p14="http://schemas.microsoft.com/office/powerpoint/2010/main" val="393590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520" y="1043702"/>
            <a:ext cx="8748464" cy="2677656"/>
          </a:xfrm>
          <a:prstGeom prst="rect">
            <a:avLst/>
          </a:prstGeom>
        </p:spPr>
        <p:txBody>
          <a:bodyPr wrap="square">
            <a:spAutoFit/>
          </a:bodyPr>
          <a:lstStyle/>
          <a:p>
            <a:r>
              <a:rPr lang="zh-CN" altLang="zh-CN" sz="2800" dirty="0">
                <a:latin typeface="+mn-ea"/>
                <a:ea typeface="+mn-ea"/>
              </a:rPr>
              <a:t>（</a:t>
            </a:r>
            <a:r>
              <a:rPr lang="en-US" altLang="zh-CN" sz="2800" dirty="0">
                <a:latin typeface="+mn-ea"/>
                <a:ea typeface="+mn-ea"/>
              </a:rPr>
              <a:t>1</a:t>
            </a:r>
            <a:r>
              <a:rPr lang="zh-CN" altLang="zh-CN" sz="2800" dirty="0">
                <a:latin typeface="+mn-ea"/>
                <a:ea typeface="+mn-ea"/>
              </a:rPr>
              <a:t>）着火：若某元胞的状态为“树”，且其邻近的</a:t>
            </a:r>
            <a:r>
              <a:rPr lang="en-US" altLang="zh-CN" sz="2800" dirty="0">
                <a:latin typeface="+mn-ea"/>
                <a:ea typeface="+mn-ea"/>
              </a:rPr>
              <a:t>4</a:t>
            </a:r>
            <a:r>
              <a:rPr lang="zh-CN" altLang="zh-CN" sz="2800" dirty="0">
                <a:latin typeface="+mn-ea"/>
                <a:ea typeface="+mn-ea"/>
              </a:rPr>
              <a:t>个邻居元胞中有状态为“火”的元胞，则该元胞下时刻的状态由“树”变为“火”，用以模拟火势的蔓延。对于邻居中没有“火”的情况，状态为“树”的元胞也会以一个低概率</a:t>
            </a:r>
            <a:r>
              <a:rPr lang="en-US" altLang="zh-CN" sz="2800" i="1" dirty="0">
                <a:latin typeface="+mn-ea"/>
                <a:ea typeface="+mn-ea"/>
              </a:rPr>
              <a:t>f</a:t>
            </a:r>
            <a:r>
              <a:rPr lang="zh-CN" altLang="zh-CN" sz="2800" dirty="0">
                <a:latin typeface="+mn-ea"/>
                <a:ea typeface="+mn-ea"/>
              </a:rPr>
              <a:t>变为“火”，用以模拟闪电引起的火灾。其着火规则如图</a:t>
            </a:r>
            <a:r>
              <a:rPr lang="en-US" altLang="zh-CN" sz="2800" dirty="0">
                <a:latin typeface="+mn-ea"/>
                <a:ea typeface="+mn-ea"/>
              </a:rPr>
              <a:t>4-60</a:t>
            </a:r>
            <a:r>
              <a:rPr lang="zh-CN" altLang="zh-CN" sz="2800" dirty="0">
                <a:latin typeface="+mn-ea"/>
                <a:ea typeface="+mn-ea"/>
              </a:rPr>
              <a:t>所示。</a:t>
            </a:r>
          </a:p>
        </p:txBody>
      </p:sp>
      <p:sp>
        <p:nvSpPr>
          <p:cNvPr id="3" name="矩形 2"/>
          <p:cNvSpPr/>
          <p:nvPr/>
        </p:nvSpPr>
        <p:spPr>
          <a:xfrm>
            <a:off x="166776" y="523576"/>
            <a:ext cx="2656496" cy="584775"/>
          </a:xfrm>
          <a:prstGeom prst="rect">
            <a:avLst/>
          </a:prstGeom>
        </p:spPr>
        <p:txBody>
          <a:bodyPr wrap="none">
            <a:spAutoFit/>
          </a:bodyPr>
          <a:lstStyle/>
          <a:p>
            <a:r>
              <a:rPr lang="zh-CN" altLang="en-US" sz="3200" b="1" dirty="0">
                <a:solidFill>
                  <a:schemeClr val="accent6"/>
                </a:solidFill>
                <a:latin typeface="+mn-ea"/>
              </a:rPr>
              <a:t>森林火灾规则</a:t>
            </a:r>
            <a:endParaRPr lang="zh-CN" altLang="en-US" sz="3200" dirty="0">
              <a:solidFill>
                <a:schemeClr val="accent6"/>
              </a:solidFill>
            </a:endParaRPr>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a:xfrm>
            <a:off x="1604574" y="3721358"/>
            <a:ext cx="5853892" cy="1905352"/>
          </a:xfrm>
          <a:prstGeom prst="rect">
            <a:avLst/>
          </a:prstGeom>
          <a:noFill/>
          <a:ln>
            <a:noFill/>
          </a:ln>
        </p:spPr>
      </p:pic>
      <p:sp>
        <p:nvSpPr>
          <p:cNvPr id="5" name="矩形 4"/>
          <p:cNvSpPr/>
          <p:nvPr/>
        </p:nvSpPr>
        <p:spPr>
          <a:xfrm>
            <a:off x="4003170" y="5626710"/>
            <a:ext cx="1056700" cy="461665"/>
          </a:xfrm>
          <a:prstGeom prst="rect">
            <a:avLst/>
          </a:prstGeom>
        </p:spPr>
        <p:txBody>
          <a:bodyPr wrap="none">
            <a:spAutoFit/>
          </a:bodyPr>
          <a:lstStyle/>
          <a:p>
            <a:r>
              <a:rPr lang="zh-CN" altLang="zh-CN" dirty="0"/>
              <a:t>图</a:t>
            </a:r>
            <a:r>
              <a:rPr lang="en-US" altLang="zh-CN" dirty="0"/>
              <a:t>4-60</a:t>
            </a:r>
            <a:endParaRPr lang="zh-CN" altLang="en-US" dirty="0"/>
          </a:p>
        </p:txBody>
      </p:sp>
    </p:spTree>
    <p:extLst>
      <p:ext uri="{BB962C8B-B14F-4D97-AF65-F5344CB8AC3E}">
        <p14:creationId xmlns:p14="http://schemas.microsoft.com/office/powerpoint/2010/main" val="20264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1848" y="945456"/>
            <a:ext cx="8784976" cy="1384995"/>
          </a:xfrm>
          <a:prstGeom prst="rect">
            <a:avLst/>
          </a:prstGeom>
        </p:spPr>
        <p:txBody>
          <a:bodyPr wrap="square">
            <a:spAutoFit/>
          </a:bodyPr>
          <a:lstStyle/>
          <a:p>
            <a:r>
              <a:rPr lang="zh-CN" altLang="zh-CN" sz="2800" dirty="0">
                <a:latin typeface="+mn-ea"/>
                <a:ea typeface="+mn-ea"/>
              </a:rPr>
              <a:t>（</a:t>
            </a:r>
            <a:r>
              <a:rPr lang="en-US" altLang="zh-CN" sz="2800" dirty="0">
                <a:latin typeface="+mn-ea"/>
                <a:ea typeface="+mn-ea"/>
              </a:rPr>
              <a:t>2</a:t>
            </a:r>
            <a:r>
              <a:rPr lang="zh-CN" altLang="zh-CN" sz="2800" dirty="0">
                <a:latin typeface="+mn-ea"/>
                <a:ea typeface="+mn-ea"/>
              </a:rPr>
              <a:t>）烧尽：状态为“火”的元胞，其状态在下一时刻将变成“空”，用以模拟着火的树经过一定时间后被烧完。其烧尽规则如图</a:t>
            </a:r>
            <a:r>
              <a:rPr lang="en-US" altLang="zh-CN" sz="2800" dirty="0">
                <a:latin typeface="+mn-ea"/>
                <a:ea typeface="+mn-ea"/>
              </a:rPr>
              <a:t>4-61</a:t>
            </a:r>
            <a:r>
              <a:rPr lang="zh-CN" altLang="zh-CN" sz="2800" dirty="0">
                <a:latin typeface="+mn-ea"/>
                <a:ea typeface="+mn-ea"/>
              </a:rPr>
              <a:t>所示。</a:t>
            </a:r>
          </a:p>
        </p:txBody>
      </p:sp>
      <p:pic>
        <p:nvPicPr>
          <p:cNvPr id="3" name="图片 2"/>
          <p:cNvPicPr/>
          <p:nvPr/>
        </p:nvPicPr>
        <p:blipFill>
          <a:blip r:embed="rId2" cstate="print">
            <a:extLst>
              <a:ext uri="{28A0092B-C50C-407E-A947-70E740481C1C}">
                <a14:useLocalDpi xmlns:a14="http://schemas.microsoft.com/office/drawing/2010/main" val="0"/>
              </a:ext>
            </a:extLst>
          </a:blip>
          <a:srcRect/>
          <a:stretch>
            <a:fillRect/>
          </a:stretch>
        </p:blipFill>
        <p:spPr>
          <a:xfrm>
            <a:off x="2350230" y="2300688"/>
            <a:ext cx="4777864" cy="1523033"/>
          </a:xfrm>
          <a:prstGeom prst="rect">
            <a:avLst/>
          </a:prstGeom>
          <a:noFill/>
          <a:ln>
            <a:noFill/>
          </a:ln>
        </p:spPr>
      </p:pic>
      <p:sp>
        <p:nvSpPr>
          <p:cNvPr id="4" name="矩形 3"/>
          <p:cNvSpPr/>
          <p:nvPr/>
        </p:nvSpPr>
        <p:spPr>
          <a:xfrm>
            <a:off x="204392" y="3840985"/>
            <a:ext cx="8784976" cy="1384995"/>
          </a:xfrm>
          <a:prstGeom prst="rect">
            <a:avLst/>
          </a:prstGeom>
        </p:spPr>
        <p:txBody>
          <a:bodyPr wrap="square">
            <a:spAutoFit/>
          </a:bodyPr>
          <a:lstStyle/>
          <a:p>
            <a:r>
              <a:rPr lang="zh-CN" altLang="zh-CN" sz="2800" dirty="0"/>
              <a:t>（</a:t>
            </a:r>
            <a:r>
              <a:rPr lang="en-US" altLang="zh-CN" sz="2800" dirty="0"/>
              <a:t>3</a:t>
            </a:r>
            <a:r>
              <a:rPr lang="zh-CN" altLang="zh-CN" sz="2800" dirty="0"/>
              <a:t>）新生：状态为 “空”的元胞，在下一时刻以一个低概率</a:t>
            </a:r>
            <a:r>
              <a:rPr lang="en-US" altLang="zh-CN" sz="2800" dirty="0"/>
              <a:t>p</a:t>
            </a:r>
            <a:r>
              <a:rPr lang="zh-CN" altLang="zh-CN" sz="2800" dirty="0"/>
              <a:t>变为“树”，用以模拟新树的长出。其新生规则如图</a:t>
            </a:r>
            <a:r>
              <a:rPr lang="en-US" altLang="zh-CN" sz="2800" dirty="0"/>
              <a:t>4-62</a:t>
            </a:r>
            <a:r>
              <a:rPr lang="zh-CN" altLang="zh-CN" sz="2800" dirty="0"/>
              <a:t>所示。</a:t>
            </a:r>
            <a:endParaRPr lang="zh-CN" altLang="en-US" sz="280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1" y="5214722"/>
            <a:ext cx="4788343" cy="13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7452320" y="2831373"/>
            <a:ext cx="1056700" cy="461665"/>
          </a:xfrm>
          <a:prstGeom prst="rect">
            <a:avLst/>
          </a:prstGeom>
        </p:spPr>
        <p:txBody>
          <a:bodyPr wrap="none">
            <a:spAutoFit/>
          </a:bodyPr>
          <a:lstStyle/>
          <a:p>
            <a:r>
              <a:rPr lang="zh-CN" altLang="zh-CN" dirty="0"/>
              <a:t>图</a:t>
            </a:r>
            <a:r>
              <a:rPr lang="en-US" altLang="zh-CN" dirty="0"/>
              <a:t>4-61</a:t>
            </a:r>
            <a:endParaRPr lang="zh-CN" altLang="en-US" dirty="0"/>
          </a:p>
        </p:txBody>
      </p:sp>
      <p:sp>
        <p:nvSpPr>
          <p:cNvPr id="7" name="矩形 6"/>
          <p:cNvSpPr/>
          <p:nvPr/>
        </p:nvSpPr>
        <p:spPr>
          <a:xfrm>
            <a:off x="7452320" y="5682607"/>
            <a:ext cx="1056700" cy="461665"/>
          </a:xfrm>
          <a:prstGeom prst="rect">
            <a:avLst/>
          </a:prstGeom>
        </p:spPr>
        <p:txBody>
          <a:bodyPr wrap="none">
            <a:spAutoFit/>
          </a:bodyPr>
          <a:lstStyle/>
          <a:p>
            <a:r>
              <a:rPr lang="zh-CN" altLang="zh-CN" dirty="0"/>
              <a:t>图</a:t>
            </a:r>
            <a:r>
              <a:rPr lang="en-US" altLang="zh-CN" dirty="0"/>
              <a:t>4-62</a:t>
            </a:r>
            <a:endParaRPr lang="zh-CN" altLang="en-US" dirty="0"/>
          </a:p>
        </p:txBody>
      </p:sp>
      <p:sp>
        <p:nvSpPr>
          <p:cNvPr id="8" name="矩形 7"/>
          <p:cNvSpPr/>
          <p:nvPr/>
        </p:nvSpPr>
        <p:spPr>
          <a:xfrm>
            <a:off x="171848" y="548680"/>
            <a:ext cx="2656496" cy="584775"/>
          </a:xfrm>
          <a:prstGeom prst="rect">
            <a:avLst/>
          </a:prstGeom>
        </p:spPr>
        <p:txBody>
          <a:bodyPr wrap="none">
            <a:spAutoFit/>
          </a:bodyPr>
          <a:lstStyle/>
          <a:p>
            <a:r>
              <a:rPr lang="zh-CN" altLang="en-US" sz="3200" b="1" dirty="0">
                <a:solidFill>
                  <a:schemeClr val="accent6"/>
                </a:solidFill>
                <a:latin typeface="+mn-ea"/>
              </a:rPr>
              <a:t>森林火灾规则</a:t>
            </a:r>
            <a:endParaRPr lang="zh-CN" altLang="en-US" sz="3200" dirty="0">
              <a:solidFill>
                <a:schemeClr val="accent6"/>
              </a:solidFill>
            </a:endParaRPr>
          </a:p>
        </p:txBody>
      </p:sp>
    </p:spTree>
    <p:extLst>
      <p:ext uri="{BB962C8B-B14F-4D97-AF65-F5344CB8AC3E}">
        <p14:creationId xmlns:p14="http://schemas.microsoft.com/office/powerpoint/2010/main" val="279208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2772" y="908720"/>
            <a:ext cx="8784976" cy="1815882"/>
          </a:xfrm>
          <a:prstGeom prst="rect">
            <a:avLst/>
          </a:prstGeom>
        </p:spPr>
        <p:txBody>
          <a:bodyPr wrap="square">
            <a:spAutoFit/>
          </a:bodyPr>
          <a:lstStyle/>
          <a:p>
            <a:r>
              <a:rPr lang="en-US" altLang="zh-CN" sz="2800" dirty="0"/>
              <a:t>       </a:t>
            </a:r>
            <a:r>
              <a:rPr lang="zh-CN" altLang="zh-CN" sz="2800" dirty="0"/>
              <a:t>以上三条规则中，着火规则中的闪电以及新生规则都涉及概率，并体现了该模型在演化过程中出现的随机性和不确定性。图</a:t>
            </a:r>
            <a:r>
              <a:rPr lang="en-US" altLang="zh-CN" sz="2800" dirty="0"/>
              <a:t>4-63</a:t>
            </a:r>
            <a:r>
              <a:rPr lang="zh-CN" altLang="zh-CN" sz="2800" dirty="0"/>
              <a:t>所示是森林火灾元胞自动机模拟效果图。</a:t>
            </a:r>
          </a:p>
        </p:txBody>
      </p:sp>
      <p:pic>
        <p:nvPicPr>
          <p:cNvPr id="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8260" y="2564904"/>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596336" y="4334321"/>
            <a:ext cx="1056700" cy="461665"/>
          </a:xfrm>
          <a:prstGeom prst="rect">
            <a:avLst/>
          </a:prstGeom>
        </p:spPr>
        <p:txBody>
          <a:bodyPr wrap="none">
            <a:spAutoFit/>
          </a:bodyPr>
          <a:lstStyle/>
          <a:p>
            <a:r>
              <a:rPr lang="zh-CN" altLang="zh-CN" dirty="0"/>
              <a:t>图</a:t>
            </a:r>
            <a:r>
              <a:rPr lang="en-US" altLang="zh-CN" dirty="0"/>
              <a:t>4-63</a:t>
            </a:r>
            <a:endParaRPr lang="zh-CN" altLang="en-US" dirty="0"/>
          </a:p>
        </p:txBody>
      </p:sp>
    </p:spTree>
    <p:extLst>
      <p:ext uri="{BB962C8B-B14F-4D97-AF65-F5344CB8AC3E}">
        <p14:creationId xmlns:p14="http://schemas.microsoft.com/office/powerpoint/2010/main" val="1085082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矩形 2"/>
          <p:cNvSpPr/>
          <p:nvPr/>
        </p:nvSpPr>
        <p:spPr>
          <a:xfrm>
            <a:off x="288504" y="1254239"/>
            <a:ext cx="8424936" cy="2246769"/>
          </a:xfrm>
          <a:prstGeom prst="rect">
            <a:avLst/>
          </a:prstGeom>
        </p:spPr>
        <p:txBody>
          <a:bodyPr wrap="square">
            <a:spAutoFit/>
          </a:bodyPr>
          <a:lstStyle/>
          <a:p>
            <a:r>
              <a:rPr lang="en-US" altLang="zh-CN" sz="2800" dirty="0">
                <a:latin typeface="+mn-ea"/>
                <a:ea typeface="+mn-ea"/>
              </a:rPr>
              <a:t>   </a:t>
            </a:r>
            <a:r>
              <a:rPr lang="zh-CN" altLang="zh-CN" sz="2800" dirty="0">
                <a:latin typeface="+mn-ea"/>
                <a:ea typeface="+mn-ea"/>
              </a:rPr>
              <a:t>假设元胞空间足够大以至于没有临界作用产生，在周期性边界条件下，开始于一个任意的原始条件，系统经过一段时间后达到稳定状态，此时系统可由燃烧着的树的密度</a:t>
            </a:r>
            <a:r>
              <a:rPr lang="en-US" altLang="zh-CN" sz="2800" dirty="0">
                <a:latin typeface="+mn-ea"/>
                <a:ea typeface="+mn-ea"/>
              </a:rPr>
              <a:t>   </a:t>
            </a:r>
            <a:r>
              <a:rPr lang="zh-CN" altLang="en-US" sz="2800" dirty="0">
                <a:latin typeface="+mn-ea"/>
                <a:ea typeface="+mn-ea"/>
              </a:rPr>
              <a:t>，</a:t>
            </a:r>
            <a:r>
              <a:rPr lang="zh-CN" altLang="zh-CN" sz="2800" dirty="0">
                <a:latin typeface="+mn-ea"/>
                <a:ea typeface="+mn-ea"/>
              </a:rPr>
              <a:t>空地密度</a:t>
            </a:r>
            <a:r>
              <a:rPr lang="en-US" altLang="zh-CN" sz="2800" dirty="0">
                <a:latin typeface="+mn-ea"/>
                <a:ea typeface="+mn-ea"/>
              </a:rPr>
              <a:t>   </a:t>
            </a:r>
            <a:r>
              <a:rPr lang="zh-CN" altLang="en-US" sz="2800" dirty="0">
                <a:latin typeface="+mn-ea"/>
                <a:ea typeface="+mn-ea"/>
              </a:rPr>
              <a:t>，</a:t>
            </a:r>
            <a:r>
              <a:rPr lang="zh-CN" altLang="zh-CN" sz="2800" dirty="0">
                <a:latin typeface="+mn-ea"/>
                <a:ea typeface="+mn-ea"/>
              </a:rPr>
              <a:t>树的密度</a:t>
            </a:r>
            <a:r>
              <a:rPr lang="en-US" altLang="zh-CN" sz="2800" dirty="0">
                <a:latin typeface="+mn-ea"/>
                <a:ea typeface="+mn-ea"/>
              </a:rPr>
              <a:t>   </a:t>
            </a:r>
            <a:r>
              <a:rPr lang="zh-CN" altLang="zh-CN" sz="2800" dirty="0">
                <a:latin typeface="+mn-ea"/>
                <a:ea typeface="+mn-ea"/>
              </a:rPr>
              <a:t>三个参数值描述。这三个参数之和等于</a:t>
            </a:r>
            <a:r>
              <a:rPr lang="en-US" altLang="zh-CN" sz="2800" dirty="0">
                <a:latin typeface="+mn-ea"/>
                <a:ea typeface="+mn-ea"/>
              </a:rPr>
              <a:t>1</a:t>
            </a:r>
            <a:r>
              <a:rPr lang="zh-CN" altLang="zh-CN" sz="2800" dirty="0">
                <a:latin typeface="+mn-ea"/>
                <a:ea typeface="+mn-ea"/>
              </a:rPr>
              <a:t>，即：</a:t>
            </a:r>
            <a:endParaRPr lang="zh-CN" altLang="en-US" sz="2800" dirty="0">
              <a:latin typeface="+mn-ea"/>
              <a:ea typeface="+mn-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578511313"/>
              </p:ext>
            </p:extLst>
          </p:nvPr>
        </p:nvGraphicFramePr>
        <p:xfrm>
          <a:off x="2915816" y="2402651"/>
          <a:ext cx="601836" cy="714681"/>
        </p:xfrm>
        <a:graphic>
          <a:graphicData uri="http://schemas.openxmlformats.org/presentationml/2006/ole">
            <mc:AlternateContent xmlns:mc="http://schemas.openxmlformats.org/markup-compatibility/2006">
              <mc:Choice xmlns:v="urn:schemas-microsoft-com:vml" Requires="v">
                <p:oleObj spid="_x0000_s102472" name="Equation" r:id="rId3" imgW="203040" imgH="241200" progId="Equation.DSMT4">
                  <p:embed/>
                </p:oleObj>
              </mc:Choice>
              <mc:Fallback>
                <p:oleObj name="Equation" r:id="rId3" imgW="203040" imgH="241200" progId="Equation.DSMT4">
                  <p:embed/>
                  <p:pic>
                    <p:nvPicPr>
                      <p:cNvPr id="0" name=""/>
                      <p:cNvPicPr/>
                      <p:nvPr/>
                    </p:nvPicPr>
                    <p:blipFill>
                      <a:blip r:embed="rId4"/>
                      <a:stretch>
                        <a:fillRect/>
                      </a:stretch>
                    </p:blipFill>
                    <p:spPr>
                      <a:xfrm>
                        <a:off x="2915816" y="2402651"/>
                        <a:ext cx="601836" cy="71468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98184282"/>
              </p:ext>
            </p:extLst>
          </p:nvPr>
        </p:nvGraphicFramePr>
        <p:xfrm>
          <a:off x="5220072" y="2360359"/>
          <a:ext cx="593712" cy="763345"/>
        </p:xfrm>
        <a:graphic>
          <a:graphicData uri="http://schemas.openxmlformats.org/presentationml/2006/ole">
            <mc:AlternateContent xmlns:mc="http://schemas.openxmlformats.org/markup-compatibility/2006">
              <mc:Choice xmlns:v="urn:schemas-microsoft-com:vml" Requires="v">
                <p:oleObj spid="_x0000_s102473" name="Equation" r:id="rId5" imgW="177480" imgH="228600" progId="Equation.DSMT4">
                  <p:embed/>
                </p:oleObj>
              </mc:Choice>
              <mc:Fallback>
                <p:oleObj name="Equation" r:id="rId5" imgW="177480" imgH="228600" progId="Equation.DSMT4">
                  <p:embed/>
                  <p:pic>
                    <p:nvPicPr>
                      <p:cNvPr id="0" name=""/>
                      <p:cNvPicPr/>
                      <p:nvPr/>
                    </p:nvPicPr>
                    <p:blipFill>
                      <a:blip r:embed="rId6"/>
                      <a:stretch>
                        <a:fillRect/>
                      </a:stretch>
                    </p:blipFill>
                    <p:spPr>
                      <a:xfrm>
                        <a:off x="5220072" y="2360359"/>
                        <a:ext cx="593712" cy="76334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776842415"/>
              </p:ext>
            </p:extLst>
          </p:nvPr>
        </p:nvGraphicFramePr>
        <p:xfrm>
          <a:off x="7498556" y="2377623"/>
          <a:ext cx="592956" cy="762373"/>
        </p:xfrm>
        <a:graphic>
          <a:graphicData uri="http://schemas.openxmlformats.org/presentationml/2006/ole">
            <mc:AlternateContent xmlns:mc="http://schemas.openxmlformats.org/markup-compatibility/2006">
              <mc:Choice xmlns:v="urn:schemas-microsoft-com:vml" Requires="v">
                <p:oleObj spid="_x0000_s102474" name="Equation" r:id="rId7" imgW="177480" imgH="228600" progId="Equation.DSMT4">
                  <p:embed/>
                </p:oleObj>
              </mc:Choice>
              <mc:Fallback>
                <p:oleObj name="Equation" r:id="rId7" imgW="177480" imgH="228600" progId="Equation.DSMT4">
                  <p:embed/>
                  <p:pic>
                    <p:nvPicPr>
                      <p:cNvPr id="0" name=""/>
                      <p:cNvPicPr/>
                      <p:nvPr/>
                    </p:nvPicPr>
                    <p:blipFill>
                      <a:blip r:embed="rId8"/>
                      <a:stretch>
                        <a:fillRect/>
                      </a:stretch>
                    </p:blipFill>
                    <p:spPr>
                      <a:xfrm>
                        <a:off x="7498556" y="2377623"/>
                        <a:ext cx="592956" cy="76237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70976000"/>
              </p:ext>
            </p:extLst>
          </p:nvPr>
        </p:nvGraphicFramePr>
        <p:xfrm>
          <a:off x="3106068" y="3342471"/>
          <a:ext cx="3210041" cy="792088"/>
        </p:xfrm>
        <a:graphic>
          <a:graphicData uri="http://schemas.openxmlformats.org/presentationml/2006/ole">
            <mc:AlternateContent xmlns:mc="http://schemas.openxmlformats.org/markup-compatibility/2006">
              <mc:Choice xmlns:v="urn:schemas-microsoft-com:vml" Requires="v">
                <p:oleObj spid="_x0000_s102475" name="Equation" r:id="rId9" imgW="977760" imgH="241200" progId="Equation.DSMT4">
                  <p:embed/>
                </p:oleObj>
              </mc:Choice>
              <mc:Fallback>
                <p:oleObj name="Equation" r:id="rId9" imgW="977760" imgH="241200" progId="Equation.DSMT4">
                  <p:embed/>
                  <p:pic>
                    <p:nvPicPr>
                      <p:cNvPr id="0" name=""/>
                      <p:cNvPicPr/>
                      <p:nvPr/>
                    </p:nvPicPr>
                    <p:blipFill>
                      <a:blip r:embed="rId10"/>
                      <a:stretch>
                        <a:fillRect/>
                      </a:stretch>
                    </p:blipFill>
                    <p:spPr>
                      <a:xfrm>
                        <a:off x="3106068" y="3342471"/>
                        <a:ext cx="3210041" cy="792088"/>
                      </a:xfrm>
                      <a:prstGeom prst="rect">
                        <a:avLst/>
                      </a:prstGeom>
                    </p:spPr>
                  </p:pic>
                </p:oleObj>
              </mc:Fallback>
            </mc:AlternateContent>
          </a:graphicData>
        </a:graphic>
      </p:graphicFrame>
      <p:sp>
        <p:nvSpPr>
          <p:cNvPr id="8" name="矩形 7"/>
          <p:cNvSpPr/>
          <p:nvPr/>
        </p:nvSpPr>
        <p:spPr>
          <a:xfrm>
            <a:off x="288504" y="4062551"/>
            <a:ext cx="8424936" cy="954107"/>
          </a:xfrm>
          <a:prstGeom prst="rect">
            <a:avLst/>
          </a:prstGeom>
        </p:spPr>
        <p:txBody>
          <a:bodyPr wrap="square">
            <a:spAutoFit/>
          </a:bodyPr>
          <a:lstStyle/>
          <a:p>
            <a:r>
              <a:rPr lang="en-US" altLang="zh-CN" sz="2800" dirty="0"/>
              <a:t>       </a:t>
            </a:r>
            <a:r>
              <a:rPr lang="zh-CN" altLang="zh-CN" sz="2800" dirty="0"/>
              <a:t>系统达到稳定状态时，正在生长的树的数量与正在燃烧中的树的数量相等，即：</a:t>
            </a:r>
          </a:p>
        </p:txBody>
      </p:sp>
      <p:graphicFrame>
        <p:nvGraphicFramePr>
          <p:cNvPr id="9" name="对象 8"/>
          <p:cNvGraphicFramePr>
            <a:graphicFrameLocks noChangeAspect="1"/>
          </p:cNvGraphicFramePr>
          <p:nvPr>
            <p:extLst>
              <p:ext uri="{D42A27DB-BD31-4B8C-83A1-F6EECF244321}">
                <p14:modId xmlns:p14="http://schemas.microsoft.com/office/powerpoint/2010/main" val="1492198604"/>
              </p:ext>
            </p:extLst>
          </p:nvPr>
        </p:nvGraphicFramePr>
        <p:xfrm>
          <a:off x="3425844" y="5016658"/>
          <a:ext cx="2150256" cy="851143"/>
        </p:xfrm>
        <a:graphic>
          <a:graphicData uri="http://schemas.openxmlformats.org/presentationml/2006/ole">
            <mc:AlternateContent xmlns:mc="http://schemas.openxmlformats.org/markup-compatibility/2006">
              <mc:Choice xmlns:v="urn:schemas-microsoft-com:vml" Requires="v">
                <p:oleObj spid="_x0000_s102476" name="Equation" r:id="rId11" imgW="609480" imgH="241200" progId="Equation.DSMT4">
                  <p:embed/>
                </p:oleObj>
              </mc:Choice>
              <mc:Fallback>
                <p:oleObj name="Equation" r:id="rId11" imgW="609480" imgH="241200" progId="Equation.DSMT4">
                  <p:embed/>
                  <p:pic>
                    <p:nvPicPr>
                      <p:cNvPr id="0" name=""/>
                      <p:cNvPicPr/>
                      <p:nvPr/>
                    </p:nvPicPr>
                    <p:blipFill>
                      <a:blip r:embed="rId12"/>
                      <a:stretch>
                        <a:fillRect/>
                      </a:stretch>
                    </p:blipFill>
                    <p:spPr>
                      <a:xfrm>
                        <a:off x="3425844" y="5016658"/>
                        <a:ext cx="2150256" cy="851143"/>
                      </a:xfrm>
                      <a:prstGeom prst="rect">
                        <a:avLst/>
                      </a:prstGeom>
                    </p:spPr>
                  </p:pic>
                </p:oleObj>
              </mc:Fallback>
            </mc:AlternateContent>
          </a:graphicData>
        </a:graphic>
      </p:graphicFrame>
    </p:spTree>
    <p:extLst>
      <p:ext uri="{BB962C8B-B14F-4D97-AF65-F5344CB8AC3E}">
        <p14:creationId xmlns:p14="http://schemas.microsoft.com/office/powerpoint/2010/main" val="1763847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矩形 2"/>
          <p:cNvSpPr/>
          <p:nvPr/>
        </p:nvSpPr>
        <p:spPr>
          <a:xfrm>
            <a:off x="179512" y="1412776"/>
            <a:ext cx="8712968" cy="4401205"/>
          </a:xfrm>
          <a:prstGeom prst="rect">
            <a:avLst/>
          </a:prstGeom>
        </p:spPr>
        <p:txBody>
          <a:bodyPr wrap="square">
            <a:spAutoFit/>
          </a:bodyPr>
          <a:lstStyle/>
          <a:p>
            <a:r>
              <a:rPr lang="en-US" altLang="zh-CN" sz="2800" dirty="0">
                <a:latin typeface="+mn-ea"/>
                <a:ea typeface="+mn-ea"/>
              </a:rPr>
              <a:t>    </a:t>
            </a:r>
            <a:r>
              <a:rPr lang="zh-CN" altLang="zh-CN" sz="2800" dirty="0">
                <a:latin typeface="+mn-ea"/>
                <a:ea typeface="+mn-ea"/>
              </a:rPr>
              <a:t>树木大量生长的前提条件是燃烧着的树的密度</a:t>
            </a:r>
            <a:r>
              <a:rPr lang="en-US" altLang="zh-CN" sz="2800" dirty="0">
                <a:latin typeface="+mn-ea"/>
                <a:ea typeface="+mn-ea"/>
              </a:rPr>
              <a:t>    </a:t>
            </a:r>
            <a:r>
              <a:rPr lang="zh-CN" altLang="zh-CN" sz="2800" dirty="0">
                <a:latin typeface="+mn-ea"/>
                <a:ea typeface="+mn-ea"/>
              </a:rPr>
              <a:t>很小。若</a:t>
            </a:r>
            <a:r>
              <a:rPr lang="en-US" altLang="zh-CN" sz="2800" dirty="0">
                <a:latin typeface="+mn-ea"/>
                <a:ea typeface="+mn-ea"/>
              </a:rPr>
              <a:t>   </a:t>
            </a:r>
            <a:r>
              <a:rPr lang="zh-CN" altLang="zh-CN" sz="2800" dirty="0">
                <a:latin typeface="+mn-ea"/>
                <a:ea typeface="+mn-ea"/>
              </a:rPr>
              <a:t>很大时，树不可能成长为森林。式子表明只有当树生长的速率接近于</a:t>
            </a:r>
            <a:r>
              <a:rPr lang="en-US" altLang="zh-CN" sz="2800" dirty="0">
                <a:latin typeface="+mn-ea"/>
                <a:ea typeface="+mn-ea"/>
              </a:rPr>
              <a:t>  </a:t>
            </a:r>
            <a:r>
              <a:rPr lang="zh-CN" altLang="zh-CN" sz="2800" dirty="0">
                <a:latin typeface="+mn-ea"/>
                <a:ea typeface="+mn-ea"/>
              </a:rPr>
              <a:t>时发生火灾的概率才会很小。为了保证大片森林的形成，闪电的概率</a:t>
            </a:r>
            <a:r>
              <a:rPr lang="en-US" altLang="zh-CN" sz="2800" dirty="0">
                <a:latin typeface="+mn-ea"/>
                <a:ea typeface="+mn-ea"/>
              </a:rPr>
              <a:t>  </a:t>
            </a:r>
            <a:r>
              <a:rPr lang="zh-CN" altLang="zh-CN" sz="2800" dirty="0">
                <a:latin typeface="+mn-ea"/>
                <a:ea typeface="+mn-ea"/>
              </a:rPr>
              <a:t>还必须满足</a:t>
            </a:r>
            <a:r>
              <a:rPr lang="en-US" altLang="zh-CN" sz="2800" dirty="0">
                <a:latin typeface="+mn-ea"/>
                <a:ea typeface="+mn-ea"/>
              </a:rPr>
              <a:t>     </a:t>
            </a:r>
            <a:r>
              <a:rPr lang="zh-CN" altLang="zh-CN" sz="2800" dirty="0">
                <a:latin typeface="+mn-ea"/>
                <a:ea typeface="+mn-ea"/>
              </a:rPr>
              <a:t>，当闪电击中一小丛树，而且没有树在它们周围时它们会烧的很快。但是，如果闪电击中了一大丛树时，将需要一段甚至很长的时间去燃烧，而且在燃烧的同时周边地区还有一些树木生长，这样的火灾很难扩大。为了观察其中关键的自我复制的行为，大树丛与小树丛必须以同样的方式去燃烧。</a:t>
            </a:r>
          </a:p>
        </p:txBody>
      </p:sp>
      <p:graphicFrame>
        <p:nvGraphicFramePr>
          <p:cNvPr id="4" name="对象 3"/>
          <p:cNvGraphicFramePr>
            <a:graphicFrameLocks noChangeAspect="1"/>
          </p:cNvGraphicFramePr>
          <p:nvPr>
            <p:extLst>
              <p:ext uri="{D42A27DB-BD31-4B8C-83A1-F6EECF244321}">
                <p14:modId xmlns:p14="http://schemas.microsoft.com/office/powerpoint/2010/main" val="1660939196"/>
              </p:ext>
            </p:extLst>
          </p:nvPr>
        </p:nvGraphicFramePr>
        <p:xfrm>
          <a:off x="8100392" y="1386508"/>
          <a:ext cx="504056" cy="598567"/>
        </p:xfrm>
        <a:graphic>
          <a:graphicData uri="http://schemas.openxmlformats.org/presentationml/2006/ole">
            <mc:AlternateContent xmlns:mc="http://schemas.openxmlformats.org/markup-compatibility/2006">
              <mc:Choice xmlns:v="urn:schemas-microsoft-com:vml" Requires="v">
                <p:oleObj spid="_x0000_s103496" name="Equation" r:id="rId3" imgW="203040" imgH="241200" progId="Equation.DSMT4">
                  <p:embed/>
                </p:oleObj>
              </mc:Choice>
              <mc:Fallback>
                <p:oleObj name="Equation" r:id="rId3" imgW="203040" imgH="241200" progId="Equation.DSMT4">
                  <p:embed/>
                  <p:pic>
                    <p:nvPicPr>
                      <p:cNvPr id="0" name=""/>
                      <p:cNvPicPr/>
                      <p:nvPr/>
                    </p:nvPicPr>
                    <p:blipFill>
                      <a:blip r:embed="rId4"/>
                      <a:stretch>
                        <a:fillRect/>
                      </a:stretch>
                    </p:blipFill>
                    <p:spPr>
                      <a:xfrm>
                        <a:off x="8100392" y="1386508"/>
                        <a:ext cx="504056" cy="59856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10337665"/>
              </p:ext>
            </p:extLst>
          </p:nvPr>
        </p:nvGraphicFramePr>
        <p:xfrm>
          <a:off x="1691680" y="1772816"/>
          <a:ext cx="503237" cy="598488"/>
        </p:xfrm>
        <a:graphic>
          <a:graphicData uri="http://schemas.openxmlformats.org/presentationml/2006/ole">
            <mc:AlternateContent xmlns:mc="http://schemas.openxmlformats.org/markup-compatibility/2006">
              <mc:Choice xmlns:v="urn:schemas-microsoft-com:vml" Requires="v">
                <p:oleObj spid="_x0000_s103497" name="Equation" r:id="rId5" imgW="203040" imgH="241200" progId="Equation.DSMT4">
                  <p:embed/>
                </p:oleObj>
              </mc:Choice>
              <mc:Fallback>
                <p:oleObj name="Equation" r:id="rId5" imgW="20304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1772816"/>
                        <a:ext cx="503237"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62201262"/>
              </p:ext>
            </p:extLst>
          </p:nvPr>
        </p:nvGraphicFramePr>
        <p:xfrm>
          <a:off x="4535996" y="2348880"/>
          <a:ext cx="398813" cy="432048"/>
        </p:xfrm>
        <a:graphic>
          <a:graphicData uri="http://schemas.openxmlformats.org/presentationml/2006/ole">
            <mc:AlternateContent xmlns:mc="http://schemas.openxmlformats.org/markup-compatibility/2006">
              <mc:Choice xmlns:v="urn:schemas-microsoft-com:vml" Requires="v">
                <p:oleObj spid="_x0000_s103498" name="Equation" r:id="rId7" imgW="152280" imgH="164880" progId="Equation.DSMT4">
                  <p:embed/>
                </p:oleObj>
              </mc:Choice>
              <mc:Fallback>
                <p:oleObj name="Equation" r:id="rId7" imgW="152280" imgH="164880" progId="Equation.DSMT4">
                  <p:embed/>
                  <p:pic>
                    <p:nvPicPr>
                      <p:cNvPr id="0" name=""/>
                      <p:cNvPicPr/>
                      <p:nvPr/>
                    </p:nvPicPr>
                    <p:blipFill>
                      <a:blip r:embed="rId8"/>
                      <a:stretch>
                        <a:fillRect/>
                      </a:stretch>
                    </p:blipFill>
                    <p:spPr>
                      <a:xfrm>
                        <a:off x="4535996" y="2348880"/>
                        <a:ext cx="398813" cy="43204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28151684"/>
              </p:ext>
            </p:extLst>
          </p:nvPr>
        </p:nvGraphicFramePr>
        <p:xfrm>
          <a:off x="7452320" y="2708920"/>
          <a:ext cx="364232" cy="485643"/>
        </p:xfrm>
        <a:graphic>
          <a:graphicData uri="http://schemas.openxmlformats.org/presentationml/2006/ole">
            <mc:AlternateContent xmlns:mc="http://schemas.openxmlformats.org/markup-compatibility/2006">
              <mc:Choice xmlns:v="urn:schemas-microsoft-com:vml" Requires="v">
                <p:oleObj spid="_x0000_s103499" name="Equation" r:id="rId9" imgW="152280" imgH="203040" progId="Equation.DSMT4">
                  <p:embed/>
                </p:oleObj>
              </mc:Choice>
              <mc:Fallback>
                <p:oleObj name="Equation" r:id="rId9" imgW="152280" imgH="203040" progId="Equation.DSMT4">
                  <p:embed/>
                  <p:pic>
                    <p:nvPicPr>
                      <p:cNvPr id="0" name=""/>
                      <p:cNvPicPr/>
                      <p:nvPr/>
                    </p:nvPicPr>
                    <p:blipFill>
                      <a:blip r:embed="rId10"/>
                      <a:stretch>
                        <a:fillRect/>
                      </a:stretch>
                    </p:blipFill>
                    <p:spPr>
                      <a:xfrm>
                        <a:off x="7452320" y="2708920"/>
                        <a:ext cx="364232" cy="48564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70378337"/>
              </p:ext>
            </p:extLst>
          </p:nvPr>
        </p:nvGraphicFramePr>
        <p:xfrm>
          <a:off x="1331640" y="3149113"/>
          <a:ext cx="995288" cy="497644"/>
        </p:xfrm>
        <a:graphic>
          <a:graphicData uri="http://schemas.openxmlformats.org/presentationml/2006/ole">
            <mc:AlternateContent xmlns:mc="http://schemas.openxmlformats.org/markup-compatibility/2006">
              <mc:Choice xmlns:v="urn:schemas-microsoft-com:vml" Requires="v">
                <p:oleObj spid="_x0000_s103500" name="Equation" r:id="rId11" imgW="406080" imgH="203040" progId="Equation.DSMT4">
                  <p:embed/>
                </p:oleObj>
              </mc:Choice>
              <mc:Fallback>
                <p:oleObj name="Equation" r:id="rId11" imgW="406080" imgH="203040" progId="Equation.DSMT4">
                  <p:embed/>
                  <p:pic>
                    <p:nvPicPr>
                      <p:cNvPr id="0" name=""/>
                      <p:cNvPicPr/>
                      <p:nvPr/>
                    </p:nvPicPr>
                    <p:blipFill>
                      <a:blip r:embed="rId12"/>
                      <a:stretch>
                        <a:fillRect/>
                      </a:stretch>
                    </p:blipFill>
                    <p:spPr>
                      <a:xfrm>
                        <a:off x="1331640" y="3149113"/>
                        <a:ext cx="995288" cy="497644"/>
                      </a:xfrm>
                      <a:prstGeom prst="rect">
                        <a:avLst/>
                      </a:prstGeom>
                    </p:spPr>
                  </p:pic>
                </p:oleObj>
              </mc:Fallback>
            </mc:AlternateContent>
          </a:graphicData>
        </a:graphic>
      </p:graphicFrame>
    </p:spTree>
    <p:extLst>
      <p:ext uri="{BB962C8B-B14F-4D97-AF65-F5344CB8AC3E}">
        <p14:creationId xmlns:p14="http://schemas.microsoft.com/office/powerpoint/2010/main" val="535380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858" y="764704"/>
            <a:ext cx="8856984" cy="3416320"/>
          </a:xfrm>
          <a:prstGeom prst="rect">
            <a:avLst/>
          </a:prstGeom>
        </p:spPr>
        <p:txBody>
          <a:bodyPr wrap="square">
            <a:spAutoFit/>
          </a:bodyPr>
          <a:lstStyle/>
          <a:p>
            <a:r>
              <a:rPr lang="en-US" altLang="zh-CN" dirty="0">
                <a:latin typeface="+mn-ea"/>
                <a:ea typeface="+mn-ea"/>
              </a:rPr>
              <a:t>    </a:t>
            </a:r>
            <a:r>
              <a:rPr lang="zh-CN" altLang="zh-CN" dirty="0">
                <a:latin typeface="+mn-ea"/>
                <a:ea typeface="+mn-ea"/>
              </a:rPr>
              <a:t>当取树木的生长速率</a:t>
            </a:r>
            <a:r>
              <a:rPr lang="en-US" altLang="zh-CN" dirty="0">
                <a:latin typeface="+mn-ea"/>
                <a:ea typeface="+mn-ea"/>
              </a:rPr>
              <a:t>   </a:t>
            </a:r>
            <a:r>
              <a:rPr lang="zh-CN" altLang="zh-CN" dirty="0">
                <a:latin typeface="+mn-ea"/>
                <a:ea typeface="+mn-ea"/>
              </a:rPr>
              <a:t>足够小时，即使是大规模的树林，在周围没有新树生长的条件下也可以迅速燃烧。在这种情况下，系统的变化取决于</a:t>
            </a:r>
            <a:r>
              <a:rPr lang="en-US" altLang="zh-CN" dirty="0">
                <a:latin typeface="+mn-ea"/>
                <a:ea typeface="+mn-ea"/>
              </a:rPr>
              <a:t>    </a:t>
            </a:r>
            <a:r>
              <a:rPr lang="zh-CN" altLang="zh-CN" dirty="0">
                <a:latin typeface="+mn-ea"/>
                <a:ea typeface="+mn-ea"/>
              </a:rPr>
              <a:t>而不是</a:t>
            </a:r>
            <a:r>
              <a:rPr lang="en-US" altLang="zh-CN" dirty="0">
                <a:latin typeface="+mn-ea"/>
                <a:ea typeface="+mn-ea"/>
              </a:rPr>
              <a:t>   </a:t>
            </a:r>
            <a:r>
              <a:rPr lang="zh-CN" altLang="en-US" dirty="0">
                <a:latin typeface="+mn-ea"/>
                <a:ea typeface="+mn-ea"/>
              </a:rPr>
              <a:t>和  独立值。</a:t>
            </a:r>
            <a:r>
              <a:rPr lang="en-US" altLang="zh-CN" dirty="0">
                <a:latin typeface="+mn-ea"/>
                <a:ea typeface="+mn-ea"/>
              </a:rPr>
              <a:t>    </a:t>
            </a:r>
            <a:r>
              <a:rPr lang="zh-CN" altLang="zh-CN" dirty="0">
                <a:latin typeface="+mn-ea"/>
                <a:ea typeface="+mn-ea"/>
              </a:rPr>
              <a:t>实际上给出了平均两次闪电间新生出的树的数量</a:t>
            </a:r>
            <a:r>
              <a:rPr lang="en-US" altLang="zh-CN" baseline="30000" dirty="0">
                <a:latin typeface="+mn-ea"/>
                <a:ea typeface="+mn-ea"/>
              </a:rPr>
              <a:t>[26,27]</a:t>
            </a:r>
            <a:r>
              <a:rPr lang="zh-CN" altLang="zh-CN" dirty="0">
                <a:latin typeface="+mn-ea"/>
                <a:ea typeface="+mn-ea"/>
              </a:rPr>
              <a:t>。当</a:t>
            </a:r>
            <a:r>
              <a:rPr lang="en-US" altLang="zh-CN" dirty="0">
                <a:latin typeface="+mn-ea"/>
                <a:ea typeface="+mn-ea"/>
              </a:rPr>
              <a:t>  </a:t>
            </a:r>
            <a:r>
              <a:rPr lang="zh-CN" altLang="en-US" dirty="0">
                <a:latin typeface="+mn-ea"/>
                <a:ea typeface="+mn-ea"/>
              </a:rPr>
              <a:t>和</a:t>
            </a:r>
            <a:r>
              <a:rPr lang="en-US" altLang="zh-CN" dirty="0">
                <a:latin typeface="+mn-ea"/>
                <a:ea typeface="+mn-ea"/>
              </a:rPr>
              <a:t>  </a:t>
            </a:r>
            <a:r>
              <a:rPr lang="zh-CN" altLang="zh-CN" dirty="0">
                <a:latin typeface="+mn-ea"/>
                <a:ea typeface="+mn-ea"/>
              </a:rPr>
              <a:t>以同样的比例减小时，系统整体会以这种比例进行变化，而不依赖两次闪电发生的时间间隔中生长的树的数量，这种情形下森林迅速燃烧的方式可以用</a:t>
            </a:r>
            <a:r>
              <a:rPr lang="en-US" altLang="zh-CN" dirty="0">
                <a:latin typeface="+mn-ea"/>
                <a:ea typeface="+mn-ea"/>
              </a:rPr>
              <a:t>        </a:t>
            </a:r>
            <a:r>
              <a:rPr lang="zh-CN" altLang="zh-CN" dirty="0">
                <a:latin typeface="+mn-ea"/>
                <a:ea typeface="+mn-ea"/>
              </a:rPr>
              <a:t>表示，其中</a:t>
            </a:r>
            <a:r>
              <a:rPr lang="en-US" altLang="zh-CN" dirty="0">
                <a:latin typeface="+mn-ea"/>
                <a:ea typeface="+mn-ea"/>
              </a:rPr>
              <a:t>    </a:t>
            </a:r>
            <a:r>
              <a:rPr lang="zh-CN" altLang="zh-CN" dirty="0">
                <a:latin typeface="+mn-ea"/>
                <a:ea typeface="+mn-ea"/>
              </a:rPr>
              <a:t>表示大规模森林燃烧需要的时间。综上所述，概率元胞自动机在森林火灾模型中的运用条件为：</a:t>
            </a:r>
          </a:p>
        </p:txBody>
      </p:sp>
      <p:graphicFrame>
        <p:nvGraphicFramePr>
          <p:cNvPr id="4" name="对象 3"/>
          <p:cNvGraphicFramePr>
            <a:graphicFrameLocks noChangeAspect="1"/>
          </p:cNvGraphicFramePr>
          <p:nvPr>
            <p:extLst>
              <p:ext uri="{D42A27DB-BD31-4B8C-83A1-F6EECF244321}">
                <p14:modId xmlns:p14="http://schemas.microsoft.com/office/powerpoint/2010/main" val="2080939304"/>
              </p:ext>
            </p:extLst>
          </p:nvPr>
        </p:nvGraphicFramePr>
        <p:xfrm>
          <a:off x="3635896" y="836712"/>
          <a:ext cx="360040" cy="388615"/>
        </p:xfrm>
        <a:graphic>
          <a:graphicData uri="http://schemas.openxmlformats.org/presentationml/2006/ole">
            <mc:AlternateContent xmlns:mc="http://schemas.openxmlformats.org/markup-compatibility/2006">
              <mc:Choice xmlns:v="urn:schemas-microsoft-com:vml" Requires="v">
                <p:oleObj spid="_x0000_s101550" name="Equation" r:id="rId3" imgW="152280" imgH="164880" progId="Equation.DSMT4">
                  <p:embed/>
                </p:oleObj>
              </mc:Choice>
              <mc:Fallback>
                <p:oleObj name="Equation" r:id="rId3" imgW="152280" imgH="164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836712"/>
                        <a:ext cx="360040" cy="388615"/>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94285964"/>
              </p:ext>
            </p:extLst>
          </p:nvPr>
        </p:nvGraphicFramePr>
        <p:xfrm>
          <a:off x="2555776" y="1556792"/>
          <a:ext cx="720080" cy="411475"/>
        </p:xfrm>
        <a:graphic>
          <a:graphicData uri="http://schemas.openxmlformats.org/presentationml/2006/ole">
            <mc:AlternateContent xmlns:mc="http://schemas.openxmlformats.org/markup-compatibility/2006">
              <mc:Choice xmlns:v="urn:schemas-microsoft-com:vml" Requires="v">
                <p:oleObj spid="_x0000_s101551" name="Equation" r:id="rId5" imgW="355320" imgH="203040" progId="Equation.DSMT4">
                  <p:embed/>
                </p:oleObj>
              </mc:Choice>
              <mc:Fallback>
                <p:oleObj name="Equation" r:id="rId5" imgW="355320" imgH="203040" progId="Equation.DSMT4">
                  <p:embed/>
                  <p:pic>
                    <p:nvPicPr>
                      <p:cNvPr id="0" name=""/>
                      <p:cNvPicPr/>
                      <p:nvPr/>
                    </p:nvPicPr>
                    <p:blipFill>
                      <a:blip r:embed="rId6"/>
                      <a:stretch>
                        <a:fillRect/>
                      </a:stretch>
                    </p:blipFill>
                    <p:spPr>
                      <a:xfrm>
                        <a:off x="2555776" y="1556792"/>
                        <a:ext cx="720080" cy="4114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495200930"/>
              </p:ext>
            </p:extLst>
          </p:nvPr>
        </p:nvGraphicFramePr>
        <p:xfrm>
          <a:off x="4190832" y="1556792"/>
          <a:ext cx="324035" cy="432047"/>
        </p:xfrm>
        <a:graphic>
          <a:graphicData uri="http://schemas.openxmlformats.org/presentationml/2006/ole">
            <mc:AlternateContent xmlns:mc="http://schemas.openxmlformats.org/markup-compatibility/2006">
              <mc:Choice xmlns:v="urn:schemas-microsoft-com:vml" Requires="v">
                <p:oleObj spid="_x0000_s101552" name="Equation" r:id="rId7" imgW="152280" imgH="203040" progId="Equation.DSMT4">
                  <p:embed/>
                </p:oleObj>
              </mc:Choice>
              <mc:Fallback>
                <p:oleObj name="Equation" r:id="rId7" imgW="152280" imgH="203040" progId="Equation.DSMT4">
                  <p:embed/>
                  <p:pic>
                    <p:nvPicPr>
                      <p:cNvPr id="0" name=""/>
                      <p:cNvPicPr/>
                      <p:nvPr/>
                    </p:nvPicPr>
                    <p:blipFill>
                      <a:blip r:embed="rId8"/>
                      <a:stretch>
                        <a:fillRect/>
                      </a:stretch>
                    </p:blipFill>
                    <p:spPr>
                      <a:xfrm>
                        <a:off x="4190832" y="1556792"/>
                        <a:ext cx="324035" cy="43204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24132606"/>
              </p:ext>
            </p:extLst>
          </p:nvPr>
        </p:nvGraphicFramePr>
        <p:xfrm>
          <a:off x="4860032" y="1556792"/>
          <a:ext cx="400280" cy="432048"/>
        </p:xfrm>
        <a:graphic>
          <a:graphicData uri="http://schemas.openxmlformats.org/presentationml/2006/ole">
            <mc:AlternateContent xmlns:mc="http://schemas.openxmlformats.org/markup-compatibility/2006">
              <mc:Choice xmlns:v="urn:schemas-microsoft-com:vml" Requires="v">
                <p:oleObj spid="_x0000_s101553" name="Equation" r:id="rId9" imgW="152268" imgH="164957" progId="Equation.DSMT4">
                  <p:embed/>
                </p:oleObj>
              </mc:Choice>
              <mc:Fallback>
                <p:oleObj name="Equation" r:id="rId9" imgW="152268" imgH="16495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556792"/>
                        <a:ext cx="400280" cy="432048"/>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547849190"/>
              </p:ext>
            </p:extLst>
          </p:nvPr>
        </p:nvGraphicFramePr>
        <p:xfrm>
          <a:off x="6300192" y="1484784"/>
          <a:ext cx="792088" cy="453029"/>
        </p:xfrm>
        <a:graphic>
          <a:graphicData uri="http://schemas.openxmlformats.org/presentationml/2006/ole">
            <mc:AlternateContent xmlns:mc="http://schemas.openxmlformats.org/markup-compatibility/2006">
              <mc:Choice xmlns:v="urn:schemas-microsoft-com:vml" Requires="v">
                <p:oleObj spid="_x0000_s101554" name="Equation" r:id="rId10" imgW="355320" imgH="203040" progId="Equation.DSMT4">
                  <p:embed/>
                </p:oleObj>
              </mc:Choice>
              <mc:Fallback>
                <p:oleObj name="Equation" r:id="rId10" imgW="355320" imgH="2030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0192" y="1484784"/>
                        <a:ext cx="792088" cy="453029"/>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754754196"/>
              </p:ext>
            </p:extLst>
          </p:nvPr>
        </p:nvGraphicFramePr>
        <p:xfrm>
          <a:off x="6372200" y="1916832"/>
          <a:ext cx="314300" cy="419947"/>
        </p:xfrm>
        <a:graphic>
          <a:graphicData uri="http://schemas.openxmlformats.org/presentationml/2006/ole">
            <mc:AlternateContent xmlns:mc="http://schemas.openxmlformats.org/markup-compatibility/2006">
              <mc:Choice xmlns:v="urn:schemas-microsoft-com:vml" Requires="v">
                <p:oleObj spid="_x0000_s101555" name="Equation" r:id="rId12" imgW="152280" imgH="203040" progId="Equation.DSMT4">
                  <p:embed/>
                </p:oleObj>
              </mc:Choice>
              <mc:Fallback>
                <p:oleObj name="Equation" r:id="rId12" imgW="15228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2200" y="1916832"/>
                        <a:ext cx="314300" cy="419947"/>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832348878"/>
              </p:ext>
            </p:extLst>
          </p:nvPr>
        </p:nvGraphicFramePr>
        <p:xfrm>
          <a:off x="7020272" y="1916832"/>
          <a:ext cx="345801" cy="373246"/>
        </p:xfrm>
        <a:graphic>
          <a:graphicData uri="http://schemas.openxmlformats.org/presentationml/2006/ole">
            <mc:AlternateContent xmlns:mc="http://schemas.openxmlformats.org/markup-compatibility/2006">
              <mc:Choice xmlns:v="urn:schemas-microsoft-com:vml" Requires="v">
                <p:oleObj spid="_x0000_s101556" name="Equation" r:id="rId14" imgW="152268" imgH="164957" progId="Equation.DSMT4">
                  <p:embed/>
                </p:oleObj>
              </mc:Choice>
              <mc:Fallback>
                <p:oleObj name="Equation" r:id="rId14" imgW="152268" imgH="16495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916832"/>
                        <a:ext cx="345801" cy="373246"/>
                      </a:xfrm>
                      <a:prstGeom prst="rect">
                        <a:avLst/>
                      </a:prstGeom>
                      <a:noFill/>
                      <a:ln>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12602595"/>
              </p:ext>
            </p:extLst>
          </p:nvPr>
        </p:nvGraphicFramePr>
        <p:xfrm>
          <a:off x="1763688" y="2996952"/>
          <a:ext cx="1152128" cy="460851"/>
        </p:xfrm>
        <a:graphic>
          <a:graphicData uri="http://schemas.openxmlformats.org/presentationml/2006/ole">
            <mc:AlternateContent xmlns:mc="http://schemas.openxmlformats.org/markup-compatibility/2006">
              <mc:Choice xmlns:v="urn:schemas-microsoft-com:vml" Requires="v">
                <p:oleObj spid="_x0000_s101557" name="Equation" r:id="rId15" imgW="571320" imgH="228600" progId="Equation.DSMT4">
                  <p:embed/>
                </p:oleObj>
              </mc:Choice>
              <mc:Fallback>
                <p:oleObj name="Equation" r:id="rId15" imgW="571320" imgH="228600" progId="Equation.DSMT4">
                  <p:embed/>
                  <p:pic>
                    <p:nvPicPr>
                      <p:cNvPr id="0" name=""/>
                      <p:cNvPicPr/>
                      <p:nvPr/>
                    </p:nvPicPr>
                    <p:blipFill>
                      <a:blip r:embed="rId16"/>
                      <a:stretch>
                        <a:fillRect/>
                      </a:stretch>
                    </p:blipFill>
                    <p:spPr>
                      <a:xfrm>
                        <a:off x="1763688" y="2996952"/>
                        <a:ext cx="1152128" cy="460851"/>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100710064"/>
              </p:ext>
            </p:extLst>
          </p:nvPr>
        </p:nvGraphicFramePr>
        <p:xfrm>
          <a:off x="4427984" y="2924944"/>
          <a:ext cx="700078" cy="504056"/>
        </p:xfrm>
        <a:graphic>
          <a:graphicData uri="http://schemas.openxmlformats.org/presentationml/2006/ole">
            <mc:AlternateContent xmlns:mc="http://schemas.openxmlformats.org/markup-compatibility/2006">
              <mc:Choice xmlns:v="urn:schemas-microsoft-com:vml" Requires="v">
                <p:oleObj spid="_x0000_s101558" name="Equation" r:id="rId17" imgW="317160" imgH="228600" progId="Equation.DSMT4">
                  <p:embed/>
                </p:oleObj>
              </mc:Choice>
              <mc:Fallback>
                <p:oleObj name="Equation" r:id="rId17" imgW="317160" imgH="228600" progId="Equation.DSMT4">
                  <p:embed/>
                  <p:pic>
                    <p:nvPicPr>
                      <p:cNvPr id="0" name=""/>
                      <p:cNvPicPr/>
                      <p:nvPr/>
                    </p:nvPicPr>
                    <p:blipFill>
                      <a:blip r:embed="rId18"/>
                      <a:stretch>
                        <a:fillRect/>
                      </a:stretch>
                    </p:blipFill>
                    <p:spPr>
                      <a:xfrm>
                        <a:off x="4427984" y="2924944"/>
                        <a:ext cx="700078" cy="50405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476073310"/>
              </p:ext>
            </p:extLst>
          </p:nvPr>
        </p:nvGraphicFramePr>
        <p:xfrm>
          <a:off x="3666254" y="4160605"/>
          <a:ext cx="1728192" cy="478576"/>
        </p:xfrm>
        <a:graphic>
          <a:graphicData uri="http://schemas.openxmlformats.org/presentationml/2006/ole">
            <mc:AlternateContent xmlns:mc="http://schemas.openxmlformats.org/markup-compatibility/2006">
              <mc:Choice xmlns:v="urn:schemas-microsoft-com:vml" Requires="v">
                <p:oleObj spid="_x0000_s101559" name="Equation" r:id="rId19" imgW="825480" imgH="228600" progId="Equation.DSMT4">
                  <p:embed/>
                </p:oleObj>
              </mc:Choice>
              <mc:Fallback>
                <p:oleObj name="Equation" r:id="rId19" imgW="825480" imgH="228600" progId="Equation.DSMT4">
                  <p:embed/>
                  <p:pic>
                    <p:nvPicPr>
                      <p:cNvPr id="0" name=""/>
                      <p:cNvPicPr/>
                      <p:nvPr/>
                    </p:nvPicPr>
                    <p:blipFill>
                      <a:blip r:embed="rId20"/>
                      <a:stretch>
                        <a:fillRect/>
                      </a:stretch>
                    </p:blipFill>
                    <p:spPr>
                      <a:xfrm>
                        <a:off x="3666254" y="4160605"/>
                        <a:ext cx="1728192" cy="478576"/>
                      </a:xfrm>
                      <a:prstGeom prst="rect">
                        <a:avLst/>
                      </a:prstGeom>
                    </p:spPr>
                  </p:pic>
                </p:oleObj>
              </mc:Fallback>
            </mc:AlternateContent>
          </a:graphicData>
        </a:graphic>
      </p:graphicFrame>
      <p:sp>
        <p:nvSpPr>
          <p:cNvPr id="14" name="矩形 13"/>
          <p:cNvSpPr/>
          <p:nvPr/>
        </p:nvSpPr>
        <p:spPr>
          <a:xfrm>
            <a:off x="278208" y="4653136"/>
            <a:ext cx="4572000" cy="830997"/>
          </a:xfrm>
          <a:prstGeom prst="rect">
            <a:avLst/>
          </a:prstGeom>
        </p:spPr>
        <p:txBody>
          <a:bodyPr>
            <a:spAutoFit/>
          </a:bodyPr>
          <a:lstStyle/>
          <a:p>
            <a:r>
              <a:rPr lang="zh-CN" altLang="zh-CN" dirty="0"/>
              <a:t>其中：</a:t>
            </a:r>
          </a:p>
          <a:p>
            <a:r>
              <a:rPr lang="en-US" altLang="zh-CN" i="1" dirty="0"/>
              <a:t> f   </a:t>
            </a:r>
            <a:r>
              <a:rPr lang="en-US" altLang="zh-CN" dirty="0"/>
              <a:t>      </a:t>
            </a:r>
            <a:r>
              <a:rPr lang="zh-CN" altLang="zh-CN" dirty="0"/>
              <a:t>闪电引起树变为火的概率</a:t>
            </a:r>
            <a:r>
              <a:rPr lang="zh-CN" altLang="en-US" dirty="0"/>
              <a:t>；</a:t>
            </a:r>
          </a:p>
        </p:txBody>
      </p:sp>
      <p:graphicFrame>
        <p:nvGraphicFramePr>
          <p:cNvPr id="15" name="对象 14"/>
          <p:cNvGraphicFramePr>
            <a:graphicFrameLocks noChangeAspect="1"/>
          </p:cNvGraphicFramePr>
          <p:nvPr>
            <p:extLst>
              <p:ext uri="{D42A27DB-BD31-4B8C-83A1-F6EECF244321}">
                <p14:modId xmlns:p14="http://schemas.microsoft.com/office/powerpoint/2010/main" val="1956487620"/>
              </p:ext>
            </p:extLst>
          </p:nvPr>
        </p:nvGraphicFramePr>
        <p:xfrm>
          <a:off x="395536" y="5484133"/>
          <a:ext cx="360363" cy="388937"/>
        </p:xfrm>
        <a:graphic>
          <a:graphicData uri="http://schemas.openxmlformats.org/presentationml/2006/ole">
            <mc:AlternateContent xmlns:mc="http://schemas.openxmlformats.org/markup-compatibility/2006">
              <mc:Choice xmlns:v="urn:schemas-microsoft-com:vml" Requires="v">
                <p:oleObj spid="_x0000_s101560" name="Equation" r:id="rId21" imgW="152268" imgH="164957" progId="Equation.DSMT4">
                  <p:embed/>
                </p:oleObj>
              </mc:Choice>
              <mc:Fallback>
                <p:oleObj name="Equation" r:id="rId21" imgW="152268" imgH="164957"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5484133"/>
                        <a:ext cx="360363" cy="388937"/>
                      </a:xfrm>
                      <a:prstGeom prst="rect">
                        <a:avLst/>
                      </a:prstGeom>
                      <a:noFill/>
                      <a:ln>
                        <a:noFill/>
                      </a:ln>
                    </p:spPr>
                  </p:pic>
                </p:oleObj>
              </mc:Fallback>
            </mc:AlternateContent>
          </a:graphicData>
        </a:graphic>
      </p:graphicFrame>
      <p:sp>
        <p:nvSpPr>
          <p:cNvPr id="16" name="矩形 15"/>
          <p:cNvSpPr/>
          <p:nvPr/>
        </p:nvSpPr>
        <p:spPr>
          <a:xfrm>
            <a:off x="932992" y="5475272"/>
            <a:ext cx="2877711" cy="461665"/>
          </a:xfrm>
          <a:prstGeom prst="rect">
            <a:avLst/>
          </a:prstGeom>
        </p:spPr>
        <p:txBody>
          <a:bodyPr wrap="none">
            <a:spAutoFit/>
          </a:bodyPr>
          <a:lstStyle/>
          <a:p>
            <a:r>
              <a:rPr lang="en-US" altLang="zh-CN" dirty="0"/>
              <a:t>   </a:t>
            </a:r>
            <a:r>
              <a:rPr lang="zh-CN" altLang="zh-CN" dirty="0"/>
              <a:t>长出新树的概率；</a:t>
            </a:r>
            <a:endParaRPr lang="zh-CN" altLang="en-US" dirty="0"/>
          </a:p>
        </p:txBody>
      </p:sp>
      <p:sp>
        <p:nvSpPr>
          <p:cNvPr id="17" name="矩形 16"/>
          <p:cNvSpPr/>
          <p:nvPr/>
        </p:nvSpPr>
        <p:spPr>
          <a:xfrm>
            <a:off x="932992" y="5936937"/>
            <a:ext cx="4416594" cy="461665"/>
          </a:xfrm>
          <a:prstGeom prst="rect">
            <a:avLst/>
          </a:prstGeom>
        </p:spPr>
        <p:txBody>
          <a:bodyPr wrap="none">
            <a:spAutoFit/>
          </a:bodyPr>
          <a:lstStyle/>
          <a:p>
            <a:r>
              <a:rPr lang="en-US" altLang="zh-CN" dirty="0"/>
              <a:t>   </a:t>
            </a:r>
            <a:r>
              <a:rPr lang="zh-CN" altLang="zh-CN" dirty="0"/>
              <a:t>大规模森林燃烧需要的时间。</a:t>
            </a:r>
          </a:p>
        </p:txBody>
      </p:sp>
      <p:graphicFrame>
        <p:nvGraphicFramePr>
          <p:cNvPr id="18" name="对象 17"/>
          <p:cNvGraphicFramePr>
            <a:graphicFrameLocks noChangeAspect="1"/>
          </p:cNvGraphicFramePr>
          <p:nvPr>
            <p:extLst>
              <p:ext uri="{D42A27DB-BD31-4B8C-83A1-F6EECF244321}">
                <p14:modId xmlns:p14="http://schemas.microsoft.com/office/powerpoint/2010/main" val="3351568119"/>
              </p:ext>
            </p:extLst>
          </p:nvPr>
        </p:nvGraphicFramePr>
        <p:xfrm>
          <a:off x="395536" y="5882486"/>
          <a:ext cx="700087" cy="504825"/>
        </p:xfrm>
        <a:graphic>
          <a:graphicData uri="http://schemas.openxmlformats.org/presentationml/2006/ole">
            <mc:AlternateContent xmlns:mc="http://schemas.openxmlformats.org/markup-compatibility/2006">
              <mc:Choice xmlns:v="urn:schemas-microsoft-com:vml" Requires="v">
                <p:oleObj spid="_x0000_s101561" name="Equation" r:id="rId22" imgW="317160" imgH="228600" progId="Equation.DSMT4">
                  <p:embed/>
                </p:oleObj>
              </mc:Choice>
              <mc:Fallback>
                <p:oleObj name="Equation" r:id="rId22" imgW="317160" imgH="228600" progId="Equation.DSMT4">
                  <p:embed/>
                  <p:pic>
                    <p:nvPicPr>
                      <p:cNvPr id="0" name="对象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5536" y="5882486"/>
                        <a:ext cx="7000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81706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696" y="57111"/>
            <a:ext cx="5322291" cy="523220"/>
          </a:xfrm>
          <a:prstGeom prst="rect">
            <a:avLst/>
          </a:prstGeom>
        </p:spPr>
        <p:txBody>
          <a:bodyPr wrap="none">
            <a:spAutoFit/>
          </a:bodyPr>
          <a:lstStyle/>
          <a:p>
            <a:r>
              <a:rPr lang="en-US" altLang="zh-CN" sz="2800" b="1" dirty="0"/>
              <a:t>2.  </a:t>
            </a:r>
            <a:r>
              <a:rPr lang="zh-CN" altLang="zh-CN" sz="2800" b="1" dirty="0"/>
              <a:t>森林火灾元胞自动机程序实现</a:t>
            </a:r>
          </a:p>
        </p:txBody>
      </p:sp>
      <p:sp>
        <p:nvSpPr>
          <p:cNvPr id="4" name="矩形 3"/>
          <p:cNvSpPr/>
          <p:nvPr/>
        </p:nvSpPr>
        <p:spPr>
          <a:xfrm>
            <a:off x="340160" y="692696"/>
            <a:ext cx="8784976" cy="5940088"/>
          </a:xfrm>
          <a:prstGeom prst="rect">
            <a:avLst/>
          </a:prstGeom>
        </p:spPr>
        <p:txBody>
          <a:bodyPr wrap="square">
            <a:spAutoFit/>
          </a:bodyPr>
          <a:lstStyle/>
          <a:p>
            <a:r>
              <a:rPr lang="en-US" altLang="zh-CN" sz="2000" dirty="0"/>
              <a:t>n = 200;           % </a:t>
            </a:r>
            <a:r>
              <a:rPr lang="zh-CN" altLang="zh-CN" sz="2000" dirty="0"/>
              <a:t>表示森林矩阵的尺寸：</a:t>
            </a:r>
            <a:r>
              <a:rPr lang="en-US" altLang="zh-CN" sz="2000" dirty="0"/>
              <a:t>n x n</a:t>
            </a:r>
            <a:endParaRPr lang="zh-CN" altLang="zh-CN" sz="2000" dirty="0"/>
          </a:p>
          <a:p>
            <a:r>
              <a:rPr lang="en-US" altLang="zh-CN" sz="2000" dirty="0"/>
              <a:t>Pltg = 5e-6;       % </a:t>
            </a:r>
            <a:r>
              <a:rPr lang="zh-CN" altLang="zh-CN" sz="2000" dirty="0"/>
              <a:t>闪电的概率</a:t>
            </a:r>
          </a:p>
          <a:p>
            <a:r>
              <a:rPr lang="en-US" altLang="zh-CN" sz="2000" dirty="0"/>
              <a:t>Pgrw = 1e-2;       % </a:t>
            </a:r>
            <a:r>
              <a:rPr lang="zh-CN" altLang="zh-CN" sz="2000" dirty="0"/>
              <a:t>生长的概率</a:t>
            </a:r>
          </a:p>
          <a:p>
            <a:r>
              <a:rPr lang="en-US" altLang="zh-CN" sz="2000" dirty="0"/>
              <a:t>NW = [n 1:n-1];    % </a:t>
            </a:r>
            <a:r>
              <a:rPr lang="zh-CN" altLang="zh-CN" sz="2000" dirty="0"/>
              <a:t>用于构造北邻居</a:t>
            </a:r>
            <a:r>
              <a:rPr lang="en-US" altLang="zh-CN" sz="2000" dirty="0"/>
              <a:t>veg(NW,:)</a:t>
            </a:r>
            <a:r>
              <a:rPr lang="zh-CN" altLang="zh-CN" sz="2000" dirty="0"/>
              <a:t>和西邻居</a:t>
            </a:r>
            <a:r>
              <a:rPr lang="en-US" altLang="zh-CN" sz="2000" dirty="0"/>
              <a:t>veg(:,NW)</a:t>
            </a:r>
            <a:endParaRPr lang="zh-CN" altLang="zh-CN" sz="2000" dirty="0"/>
          </a:p>
          <a:p>
            <a:r>
              <a:rPr lang="en-US" altLang="zh-CN" sz="2000" dirty="0"/>
              <a:t>SE = [2:n   1];    % </a:t>
            </a:r>
            <a:r>
              <a:rPr lang="zh-CN" altLang="zh-CN" sz="2000" dirty="0"/>
              <a:t>用于构造南邻居</a:t>
            </a:r>
            <a:r>
              <a:rPr lang="en-US" altLang="zh-CN" sz="2000" dirty="0"/>
              <a:t>veg(SE,:)</a:t>
            </a:r>
            <a:r>
              <a:rPr lang="zh-CN" altLang="zh-CN" sz="2000" dirty="0"/>
              <a:t>和东邻居</a:t>
            </a:r>
            <a:r>
              <a:rPr lang="en-US" altLang="zh-CN" sz="2000" dirty="0"/>
              <a:t>veg(SE,:)</a:t>
            </a:r>
            <a:endParaRPr lang="zh-CN" altLang="zh-CN" sz="2000" dirty="0"/>
          </a:p>
          <a:p>
            <a:r>
              <a:rPr lang="en-US" altLang="zh-CN" sz="2000" dirty="0"/>
              <a:t>veg = zeros(n);    % veg = {0</a:t>
            </a:r>
            <a:r>
              <a:rPr lang="zh-CN" altLang="zh-CN" sz="2000" dirty="0"/>
              <a:t>表示空</a:t>
            </a:r>
            <a:r>
              <a:rPr lang="en-US" altLang="zh-CN" sz="2000" dirty="0"/>
              <a:t>, 1</a:t>
            </a:r>
            <a:r>
              <a:rPr lang="zh-CN" altLang="zh-CN" sz="2000" dirty="0"/>
              <a:t>表示火</a:t>
            </a:r>
            <a:r>
              <a:rPr lang="en-US" altLang="zh-CN" sz="2000" dirty="0"/>
              <a:t>, 2</a:t>
            </a:r>
            <a:r>
              <a:rPr lang="zh-CN" altLang="zh-CN" sz="2000" dirty="0"/>
              <a:t>表示树</a:t>
            </a:r>
            <a:r>
              <a:rPr lang="en-US" altLang="zh-CN" sz="2000" dirty="0"/>
              <a:t>}</a:t>
            </a:r>
            <a:endParaRPr lang="zh-CN" altLang="zh-CN" sz="2000" dirty="0"/>
          </a:p>
          <a:p>
            <a:r>
              <a:rPr lang="en-US" altLang="zh-CN" sz="2000" dirty="0"/>
              <a:t>imh = image( cat(3,(veg==1),(veg==2),zeros(n)) );</a:t>
            </a:r>
            <a:endParaRPr lang="zh-CN" altLang="zh-CN" sz="2000" dirty="0"/>
          </a:p>
          <a:p>
            <a:r>
              <a:rPr lang="en-US" altLang="zh-CN" sz="2000" dirty="0"/>
              <a:t> for i=1:3000       </a:t>
            </a:r>
            <a:endParaRPr lang="zh-CN" altLang="zh-CN" sz="2000" dirty="0"/>
          </a:p>
          <a:p>
            <a:r>
              <a:rPr lang="en-US" altLang="zh-CN" sz="2000" dirty="0"/>
              <a:t>    % </a:t>
            </a:r>
            <a:r>
              <a:rPr lang="zh-CN" altLang="zh-CN" sz="2000" dirty="0"/>
              <a:t>周围四个邻居中状态为火的数量</a:t>
            </a:r>
          </a:p>
          <a:p>
            <a:r>
              <a:rPr lang="en-US" altLang="zh-CN" sz="2000" dirty="0"/>
              <a:t>    num =            (veg(NW,:)==1) + ...               </a:t>
            </a:r>
            <a:endParaRPr lang="zh-CN" altLang="zh-CN" sz="2000" dirty="0"/>
          </a:p>
          <a:p>
            <a:r>
              <a:rPr lang="en-US" altLang="zh-CN" sz="2000" dirty="0"/>
              <a:t>        (veg(:,NW)==1)     +      (veg(:,SE)==1) + ...   </a:t>
            </a:r>
            <a:endParaRPr lang="zh-CN" altLang="zh-CN" sz="2000" dirty="0"/>
          </a:p>
          <a:p>
            <a:r>
              <a:rPr lang="en-US" altLang="zh-CN" sz="2000" dirty="0"/>
              <a:t>(veg(SE,:)==1); </a:t>
            </a:r>
            <a:endParaRPr lang="zh-CN" altLang="zh-CN" sz="2000" dirty="0"/>
          </a:p>
          <a:p>
            <a:r>
              <a:rPr lang="en-US" altLang="zh-CN" sz="2000" dirty="0"/>
              <a:t>                    </a:t>
            </a:r>
            <a:endParaRPr lang="zh-CN" altLang="zh-CN" sz="2000" dirty="0"/>
          </a:p>
          <a:p>
            <a:r>
              <a:rPr lang="en-US" altLang="zh-CN" sz="2000" dirty="0"/>
              <a:t>    veg = 2*( (veg==2) | (veg==0 &amp; rand(n)&lt;Pgrw) ) - ... </a:t>
            </a:r>
            <a:endParaRPr lang="zh-CN" altLang="zh-CN" sz="2000" dirty="0"/>
          </a:p>
          <a:p>
            <a:r>
              <a:rPr lang="en-US" altLang="zh-CN" sz="2000" dirty="0"/>
              <a:t>( (veg==2) &amp; (num &gt;0 | rand(n)&lt;Pltg) );  </a:t>
            </a:r>
            <a:endParaRPr lang="zh-CN" altLang="zh-CN" sz="2000" dirty="0"/>
          </a:p>
          <a:p>
            <a:r>
              <a:rPr lang="en-US" altLang="zh-CN" sz="2000" dirty="0"/>
              <a:t>   </a:t>
            </a:r>
            <a:endParaRPr lang="zh-CN" altLang="zh-CN" sz="2000" dirty="0"/>
          </a:p>
          <a:p>
            <a:r>
              <a:rPr lang="en-US" altLang="zh-CN" sz="2000" dirty="0"/>
              <a:t>    set(imh, 'cdata', cat(3,(veg==1),(veg==2),zeros(n)) );</a:t>
            </a:r>
            <a:endParaRPr lang="zh-CN" altLang="zh-CN" sz="2000" dirty="0"/>
          </a:p>
          <a:p>
            <a:r>
              <a:rPr lang="en-US" altLang="zh-CN" sz="2000" dirty="0"/>
              <a:t>    drawnow</a:t>
            </a:r>
            <a:endParaRPr lang="zh-CN" altLang="zh-CN" sz="2000" dirty="0"/>
          </a:p>
          <a:p>
            <a:r>
              <a:rPr lang="en-US" altLang="zh-CN" sz="2000" dirty="0"/>
              <a:t>End </a:t>
            </a:r>
            <a:endParaRPr lang="zh-CN" altLang="zh-CN" sz="2000" dirty="0"/>
          </a:p>
        </p:txBody>
      </p:sp>
    </p:spTree>
    <p:extLst>
      <p:ext uri="{BB962C8B-B14F-4D97-AF65-F5344CB8AC3E}">
        <p14:creationId xmlns:p14="http://schemas.microsoft.com/office/powerpoint/2010/main" val="512149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1648" y="1124744"/>
            <a:ext cx="8568952" cy="1938992"/>
          </a:xfrm>
          <a:prstGeom prst="rect">
            <a:avLst/>
          </a:prstGeom>
        </p:spPr>
        <p:txBody>
          <a:bodyPr wrap="square">
            <a:spAutoFit/>
          </a:bodyPr>
          <a:lstStyle/>
          <a:p>
            <a:r>
              <a:rPr lang="en-US" altLang="zh-CN" sz="2000" dirty="0"/>
              <a:t>       </a:t>
            </a:r>
            <a:r>
              <a:rPr lang="zh-CN" altLang="zh-CN" sz="2000" dirty="0"/>
              <a:t>以上程序构造了一个</a:t>
            </a:r>
            <a:r>
              <a:rPr lang="en-US" altLang="zh-CN" sz="2000" dirty="0"/>
              <a:t>              </a:t>
            </a:r>
            <a:r>
              <a:rPr lang="zh-CN" altLang="zh-CN" sz="2000" dirty="0"/>
              <a:t>的数组</a:t>
            </a:r>
            <a:r>
              <a:rPr lang="en-US" altLang="zh-CN" sz="2000" dirty="0"/>
              <a:t>veg</a:t>
            </a:r>
            <a:r>
              <a:rPr lang="zh-CN" altLang="zh-CN" sz="2000" dirty="0"/>
              <a:t>来表示一片森林，数组中分别</a:t>
            </a:r>
            <a:r>
              <a:rPr lang="en-US" altLang="zh-CN" sz="2000" dirty="0"/>
              <a:t>0</a:t>
            </a:r>
            <a:r>
              <a:rPr lang="zh-CN" altLang="zh-CN" sz="2000" dirty="0"/>
              <a:t>，</a:t>
            </a:r>
            <a:r>
              <a:rPr lang="en-US" altLang="zh-CN" sz="2000" dirty="0"/>
              <a:t>1</a:t>
            </a:r>
            <a:r>
              <a:rPr lang="zh-CN" altLang="zh-CN" sz="2000" dirty="0"/>
              <a:t>，</a:t>
            </a:r>
            <a:r>
              <a:rPr lang="en-US" altLang="zh-CN" sz="2000" dirty="0"/>
              <a:t>2 </a:t>
            </a:r>
            <a:r>
              <a:rPr lang="zh-CN" altLang="zh-CN" sz="2000" dirty="0"/>
              <a:t>表示空，火，树三种元胞状态。在周期边界条件下，向量</a:t>
            </a:r>
            <a:r>
              <a:rPr lang="en-US" altLang="zh-CN" sz="2000" dirty="0"/>
              <a:t> NW </a:t>
            </a:r>
            <a:r>
              <a:rPr lang="zh-CN" altLang="zh-CN" sz="2000" dirty="0"/>
              <a:t>用于构造所有元胞的北邻居</a:t>
            </a:r>
            <a:r>
              <a:rPr lang="en-US" altLang="zh-CN" sz="2000" dirty="0"/>
              <a:t>veg(NW, :) </a:t>
            </a:r>
            <a:r>
              <a:rPr lang="zh-CN" altLang="zh-CN" sz="2000" dirty="0"/>
              <a:t>和西邻居</a:t>
            </a:r>
            <a:r>
              <a:rPr lang="en-US" altLang="zh-CN" sz="2000" dirty="0"/>
              <a:t>veg(:, NW)</a:t>
            </a:r>
            <a:r>
              <a:rPr lang="zh-CN" altLang="zh-CN" sz="2000" dirty="0"/>
              <a:t>，</a:t>
            </a:r>
            <a:r>
              <a:rPr lang="en-US" altLang="zh-CN" sz="2000" dirty="0"/>
              <a:t>SE</a:t>
            </a:r>
            <a:r>
              <a:rPr lang="zh-CN" altLang="zh-CN" sz="2000" dirty="0"/>
              <a:t>用于构造南邻居</a:t>
            </a:r>
            <a:r>
              <a:rPr lang="en-US" altLang="zh-CN" sz="2000" dirty="0"/>
              <a:t>veg(SE, :) </a:t>
            </a:r>
            <a:r>
              <a:rPr lang="zh-CN" altLang="zh-CN" sz="2000" dirty="0"/>
              <a:t>和东邻居</a:t>
            </a:r>
            <a:r>
              <a:rPr lang="en-US" altLang="zh-CN" sz="2000" dirty="0"/>
              <a:t>veg(:, SE)</a:t>
            </a:r>
            <a:r>
              <a:rPr lang="zh-CN" altLang="zh-CN" sz="2000" dirty="0"/>
              <a:t>。程序的</a:t>
            </a:r>
            <a:r>
              <a:rPr lang="en-US" altLang="zh-CN" sz="2000" dirty="0"/>
              <a:t>11</a:t>
            </a:r>
            <a:r>
              <a:rPr lang="zh-CN" altLang="zh-CN" sz="2000" dirty="0"/>
              <a:t>至</a:t>
            </a:r>
            <a:r>
              <a:rPr lang="en-US" altLang="zh-CN" sz="2000" dirty="0"/>
              <a:t>13</a:t>
            </a:r>
            <a:r>
              <a:rPr lang="zh-CN" altLang="zh-CN" sz="2000" dirty="0"/>
              <a:t>行求得所有元胞东南西北四个邻居中为火的数量</a:t>
            </a:r>
            <a:r>
              <a:rPr lang="en-US" altLang="zh-CN" sz="2000" dirty="0"/>
              <a:t>num</a:t>
            </a:r>
            <a:r>
              <a:rPr lang="zh-CN" altLang="zh-CN" sz="2000" dirty="0"/>
              <a:t>。比如</a:t>
            </a:r>
            <a:r>
              <a:rPr lang="en-US" altLang="zh-CN" sz="2000" dirty="0"/>
              <a:t>num(i, j) </a:t>
            </a:r>
            <a:r>
              <a:rPr lang="zh-CN" altLang="zh-CN" sz="2000" dirty="0"/>
              <a:t>就表示在</a:t>
            </a:r>
            <a:r>
              <a:rPr lang="en-US" altLang="zh-CN" sz="2000" dirty="0"/>
              <a:t>veg</a:t>
            </a:r>
            <a:r>
              <a:rPr lang="zh-CN" altLang="zh-CN" sz="2000" dirty="0"/>
              <a:t>中第</a:t>
            </a:r>
            <a:r>
              <a:rPr lang="en-US" altLang="zh-CN" sz="2000" dirty="0"/>
              <a:t>i</a:t>
            </a:r>
            <a:r>
              <a:rPr lang="zh-CN" altLang="zh-CN" sz="2000" dirty="0"/>
              <a:t>行</a:t>
            </a:r>
            <a:r>
              <a:rPr lang="en-US" altLang="zh-CN" sz="2000" dirty="0"/>
              <a:t>j</a:t>
            </a:r>
            <a:r>
              <a:rPr lang="zh-CN" altLang="zh-CN" sz="2000" dirty="0"/>
              <a:t>列的元胞周围四个元胞中状态为火的数量。程序的</a:t>
            </a:r>
            <a:r>
              <a:rPr lang="en-US" altLang="zh-CN" sz="2000" dirty="0"/>
              <a:t>15</a:t>
            </a:r>
            <a:r>
              <a:rPr lang="zh-CN" altLang="zh-CN" sz="2000" dirty="0"/>
              <a:t>，</a:t>
            </a:r>
            <a:r>
              <a:rPr lang="en-US" altLang="zh-CN" sz="2000" dirty="0"/>
              <a:t>16</a:t>
            </a:r>
            <a:r>
              <a:rPr lang="zh-CN" altLang="zh-CN" sz="2000" dirty="0"/>
              <a:t>行是森林元胞自动机规则的体现：</a:t>
            </a:r>
          </a:p>
        </p:txBody>
      </p:sp>
      <p:graphicFrame>
        <p:nvGraphicFramePr>
          <p:cNvPr id="6" name="对象 5"/>
          <p:cNvGraphicFramePr>
            <a:graphicFrameLocks noChangeAspect="1"/>
          </p:cNvGraphicFramePr>
          <p:nvPr>
            <p:extLst>
              <p:ext uri="{D42A27DB-BD31-4B8C-83A1-F6EECF244321}">
                <p14:modId xmlns:p14="http://schemas.microsoft.com/office/powerpoint/2010/main" val="3485462704"/>
              </p:ext>
            </p:extLst>
          </p:nvPr>
        </p:nvGraphicFramePr>
        <p:xfrm>
          <a:off x="3049960" y="1124744"/>
          <a:ext cx="936104" cy="411886"/>
        </p:xfrm>
        <a:graphic>
          <a:graphicData uri="http://schemas.openxmlformats.org/presentationml/2006/ole">
            <mc:AlternateContent xmlns:mc="http://schemas.openxmlformats.org/markup-compatibility/2006">
              <mc:Choice xmlns:v="urn:schemas-microsoft-com:vml" Requires="v">
                <p:oleObj spid="_x0000_s104466" name="Equation" r:id="rId3" imgW="317160" imgH="139680" progId="Equation.DSMT4">
                  <p:embed/>
                </p:oleObj>
              </mc:Choice>
              <mc:Fallback>
                <p:oleObj name="Equation" r:id="rId3" imgW="317160" imgH="139680" progId="Equation.DSMT4">
                  <p:embed/>
                  <p:pic>
                    <p:nvPicPr>
                      <p:cNvPr id="0" name=""/>
                      <p:cNvPicPr/>
                      <p:nvPr/>
                    </p:nvPicPr>
                    <p:blipFill>
                      <a:blip r:embed="rId4"/>
                      <a:stretch>
                        <a:fillRect/>
                      </a:stretch>
                    </p:blipFill>
                    <p:spPr>
                      <a:xfrm>
                        <a:off x="3049960" y="1124744"/>
                        <a:ext cx="936104" cy="411886"/>
                      </a:xfrm>
                      <a:prstGeom prst="rect">
                        <a:avLst/>
                      </a:prstGeom>
                    </p:spPr>
                  </p:pic>
                </p:oleObj>
              </mc:Fallback>
            </mc:AlternateContent>
          </a:graphicData>
        </a:graphic>
      </p:graphicFrame>
      <p:sp>
        <p:nvSpPr>
          <p:cNvPr id="7" name="矩形 6"/>
          <p:cNvSpPr/>
          <p:nvPr/>
        </p:nvSpPr>
        <p:spPr>
          <a:xfrm>
            <a:off x="251520" y="3501008"/>
            <a:ext cx="8712968" cy="2246769"/>
          </a:xfrm>
          <a:prstGeom prst="rect">
            <a:avLst/>
          </a:prstGeom>
        </p:spPr>
        <p:txBody>
          <a:bodyPr wrap="square">
            <a:spAutoFit/>
          </a:bodyPr>
          <a:lstStyle/>
          <a:p>
            <a:r>
              <a:rPr lang="en-US" altLang="zh-CN" sz="2000" dirty="0">
                <a:sym typeface="Symbol"/>
              </a:rPr>
              <a:t>      </a:t>
            </a:r>
            <a:r>
              <a:rPr lang="zh-CN" altLang="zh-CN" sz="2000" dirty="0"/>
              <a:t>第</a:t>
            </a:r>
            <a:r>
              <a:rPr lang="en-US" altLang="zh-CN" sz="2000" dirty="0"/>
              <a:t>15</a:t>
            </a:r>
            <a:r>
              <a:rPr lang="zh-CN" altLang="zh-CN" sz="2000" dirty="0"/>
              <a:t>行程序可以分解成</a:t>
            </a:r>
            <a:r>
              <a:rPr lang="en-US" altLang="zh-CN" sz="2000" dirty="0"/>
              <a:t>2*(veg==2) </a:t>
            </a:r>
            <a:r>
              <a:rPr lang="zh-CN" altLang="zh-CN" sz="2000" dirty="0"/>
              <a:t>和</a:t>
            </a:r>
            <a:r>
              <a:rPr lang="en-US" altLang="zh-CN" sz="2000" dirty="0"/>
              <a:t>2*(veg==0 &amp; rand(n)&lt;Pgrw) </a:t>
            </a:r>
            <a:r>
              <a:rPr lang="zh-CN" altLang="zh-CN" sz="2000" dirty="0"/>
              <a:t>两部分，这两部分分别表示了</a:t>
            </a:r>
            <a:r>
              <a:rPr lang="en-US" altLang="zh-CN" sz="2000" dirty="0"/>
              <a:t>veg</a:t>
            </a:r>
            <a:r>
              <a:rPr lang="zh-CN" altLang="zh-CN" sz="2000" dirty="0"/>
              <a:t>中某元胞下一时刻的状态为树的两种前提条件：要么该元胞本身的状态就是树；要么该元胞的状态为空，但满足生长概率。</a:t>
            </a:r>
          </a:p>
          <a:p>
            <a:r>
              <a:rPr lang="en-US" altLang="zh-CN" sz="2000" dirty="0">
                <a:sym typeface="Symbol"/>
              </a:rPr>
              <a:t>      </a:t>
            </a:r>
            <a:r>
              <a:rPr lang="zh-CN" altLang="zh-CN" sz="2000" dirty="0"/>
              <a:t>第</a:t>
            </a:r>
            <a:r>
              <a:rPr lang="en-US" altLang="zh-CN" sz="2000" dirty="0"/>
              <a:t>16</a:t>
            </a:r>
            <a:r>
              <a:rPr lang="zh-CN" altLang="zh-CN" sz="2000" dirty="0"/>
              <a:t>行程序可以分解为</a:t>
            </a:r>
            <a:r>
              <a:rPr lang="en-US" altLang="zh-CN" sz="2000" dirty="0"/>
              <a:t> veg==2 &amp; num&gt;0</a:t>
            </a:r>
            <a:r>
              <a:rPr lang="zh-CN" altLang="zh-CN" sz="2000" dirty="0"/>
              <a:t>和</a:t>
            </a:r>
            <a:r>
              <a:rPr lang="en-US" altLang="zh-CN" sz="2000" dirty="0"/>
              <a:t>veg==2 &amp; rand(n)&lt;Pltg</a:t>
            </a:r>
            <a:r>
              <a:rPr lang="zh-CN" altLang="zh-CN" sz="2000" dirty="0"/>
              <a:t>两部分，这两部分分别表示了</a:t>
            </a:r>
            <a:r>
              <a:rPr lang="en-US" altLang="zh-CN" sz="2000" dirty="0"/>
              <a:t>veg</a:t>
            </a:r>
            <a:r>
              <a:rPr lang="zh-CN" altLang="zh-CN" sz="2000" dirty="0"/>
              <a:t>中某元胞下一时刻状态为火的两种条件：当前时刻该元胞状态为树，且周围四个邻居中有状态为火的元胞；当前时刻该元胞状态为树，且该元胞满足闪电的概率。</a:t>
            </a:r>
          </a:p>
        </p:txBody>
      </p:sp>
    </p:spTree>
    <p:extLst>
      <p:ext uri="{BB962C8B-B14F-4D97-AF65-F5344CB8AC3E}">
        <p14:creationId xmlns:p14="http://schemas.microsoft.com/office/powerpoint/2010/main" val="1480822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1988840"/>
            <a:ext cx="8712968" cy="3539430"/>
          </a:xfrm>
          <a:prstGeom prst="rect">
            <a:avLst/>
          </a:prstGeom>
        </p:spPr>
        <p:txBody>
          <a:bodyPr wrap="square">
            <a:spAutoFit/>
          </a:bodyPr>
          <a:lstStyle/>
          <a:p>
            <a:r>
              <a:rPr lang="en-US" altLang="zh-CN" sz="2800" dirty="0"/>
              <a:t>       </a:t>
            </a:r>
            <a:r>
              <a:rPr lang="zh-CN" altLang="zh-CN" sz="2800" dirty="0"/>
              <a:t>这两行程序很巧妙地用减号连接了起来。当第</a:t>
            </a:r>
            <a:r>
              <a:rPr lang="en-US" altLang="zh-CN" sz="2800" dirty="0"/>
              <a:t>16</a:t>
            </a:r>
            <a:r>
              <a:rPr lang="zh-CN" altLang="zh-CN" sz="2800" dirty="0"/>
              <a:t>行程序的逻辑表达式为真时，则第</a:t>
            </a:r>
            <a:r>
              <a:rPr lang="en-US" altLang="zh-CN" sz="2800" dirty="0"/>
              <a:t>15</a:t>
            </a:r>
            <a:r>
              <a:rPr lang="zh-CN" altLang="zh-CN" sz="2800" dirty="0"/>
              <a:t>行的逻辑表达式的结果会被减去</a:t>
            </a:r>
            <a:r>
              <a:rPr lang="en-US" altLang="zh-CN" sz="2800" dirty="0"/>
              <a:t>1</a:t>
            </a:r>
            <a:r>
              <a:rPr lang="zh-CN" altLang="zh-CN" sz="2800" dirty="0"/>
              <a:t>，恰好实现了元胞状态从树变为火的转变。需要注意的是第</a:t>
            </a:r>
            <a:r>
              <a:rPr lang="en-US" altLang="zh-CN" sz="2800" dirty="0"/>
              <a:t>15</a:t>
            </a:r>
            <a:r>
              <a:rPr lang="zh-CN" altLang="zh-CN" sz="2800" dirty="0"/>
              <a:t>行、第</a:t>
            </a:r>
            <a:r>
              <a:rPr lang="en-US" altLang="zh-CN" sz="2800" dirty="0"/>
              <a:t>16</a:t>
            </a:r>
            <a:r>
              <a:rPr lang="zh-CN" altLang="zh-CN" sz="2800" dirty="0"/>
              <a:t>行的程序中隐含了一种情况：对于</a:t>
            </a:r>
            <a:r>
              <a:rPr lang="en-US" altLang="zh-CN" sz="2800" dirty="0"/>
              <a:t>veg</a:t>
            </a:r>
            <a:r>
              <a:rPr lang="zh-CN" altLang="zh-CN" sz="2800" dirty="0"/>
              <a:t>中为</a:t>
            </a:r>
            <a:r>
              <a:rPr lang="en-US" altLang="zh-CN" sz="2800" dirty="0"/>
              <a:t>1</a:t>
            </a:r>
            <a:r>
              <a:rPr lang="zh-CN" altLang="zh-CN" sz="2800" dirty="0"/>
              <a:t>（火）的元胞下一时刻变为</a:t>
            </a:r>
            <a:r>
              <a:rPr lang="en-US" altLang="zh-CN" sz="2800" dirty="0"/>
              <a:t>0</a:t>
            </a:r>
            <a:r>
              <a:rPr lang="zh-CN" altLang="zh-CN" sz="2800" dirty="0"/>
              <a:t>（空）。第</a:t>
            </a:r>
            <a:r>
              <a:rPr lang="en-US" altLang="zh-CN" sz="2800" dirty="0"/>
              <a:t>7</a:t>
            </a:r>
            <a:r>
              <a:rPr lang="zh-CN" altLang="zh-CN" sz="2800" dirty="0"/>
              <a:t>行程序是将矩阵可视化，用黑色，红色和绿色的格子分别表示状态为空，火和树的元胞。第</a:t>
            </a:r>
            <a:r>
              <a:rPr lang="en-US" altLang="zh-CN" sz="2800" dirty="0"/>
              <a:t>18</a:t>
            </a:r>
            <a:r>
              <a:rPr lang="zh-CN" altLang="zh-CN" sz="2800" dirty="0"/>
              <a:t>行程序则是更新图形的颜色数据。</a:t>
            </a:r>
            <a:endParaRPr lang="zh-CN" altLang="en-US" sz="2800" dirty="0"/>
          </a:p>
        </p:txBody>
      </p:sp>
    </p:spTree>
    <p:extLst>
      <p:ext uri="{BB962C8B-B14F-4D97-AF65-F5344CB8AC3E}">
        <p14:creationId xmlns:p14="http://schemas.microsoft.com/office/powerpoint/2010/main" val="3033965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44BBA6A5-9FE6-43D8-AB24-C1110EF2474D}"/>
              </a:ext>
            </a:extLst>
          </p:cNvPr>
          <p:cNvSpPr txBox="1">
            <a:spLocks noChangeArrowheads="1"/>
          </p:cNvSpPr>
          <p:nvPr/>
        </p:nvSpPr>
        <p:spPr bwMode="auto">
          <a:xfrm>
            <a:off x="344128" y="2261420"/>
            <a:ext cx="533400" cy="206210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sz="3200" b="1" dirty="0">
                <a:ea typeface="楷体_GB2312" pitchFamily="49" charset="-122"/>
              </a:rPr>
              <a:t>问题背景</a:t>
            </a:r>
          </a:p>
        </p:txBody>
      </p:sp>
      <p:sp>
        <p:nvSpPr>
          <p:cNvPr id="6" name="矩形 5">
            <a:extLst>
              <a:ext uri="{FF2B5EF4-FFF2-40B4-BE49-F238E27FC236}">
                <a16:creationId xmlns:a16="http://schemas.microsoft.com/office/drawing/2014/main" id="{E14F6EA2-C984-4D7A-8D56-9EC093E3E3FC}"/>
              </a:ext>
            </a:extLst>
          </p:cNvPr>
          <p:cNvSpPr/>
          <p:nvPr/>
        </p:nvSpPr>
        <p:spPr>
          <a:xfrm>
            <a:off x="1128251" y="1543895"/>
            <a:ext cx="7379110" cy="4832092"/>
          </a:xfrm>
          <a:prstGeom prst="rect">
            <a:avLst/>
          </a:prstGeom>
        </p:spPr>
        <p:txBody>
          <a:bodyPr wrap="square">
            <a:spAutoFit/>
          </a:bodyPr>
          <a:lstStyle/>
          <a:p>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在第</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节中已经给出了</a:t>
            </a:r>
            <a:r>
              <a:rPr lang="en-US" altLang="zh-CN" sz="28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184</a:t>
            </a:r>
            <a:r>
              <a:rPr lang="zh-CN" altLang="zh-CN" sz="28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号交通流</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元胞自动机模型。</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184</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号规则虽然简单，但也能用来模拟数学建模中的某些交通问题。在</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2005</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年</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MCM</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的比赛中，</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Duke</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大学的学生基于</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184</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号规则，对收费站问题进行了模拟，并获得了当年的特等奖。不过大多情况下，用</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184</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号规则来模拟交通问题还是过于简单，很难捕捉复杂的交通现象。</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1992</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年，德国物理学家</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Kai Nagel</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Michael </a:t>
            </a:r>
            <a:r>
              <a:rPr lang="en-US" altLang="zh-CN" sz="2800"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Schreckenberg</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184</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号规则基础上提出了</a:t>
            </a:r>
            <a:r>
              <a:rPr lang="zh-CN" altLang="zh-CN" sz="28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一维交通流</a:t>
            </a:r>
            <a:r>
              <a:rPr lang="en-US" altLang="zh-CN" sz="28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Nagel </a:t>
            </a:r>
            <a:r>
              <a:rPr lang="en-US" altLang="zh-CN" sz="2800" b="1" kern="1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Schreckenberg</a:t>
            </a:r>
            <a:r>
              <a:rPr lang="en-US" altLang="zh-CN" sz="28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(NS)</a:t>
            </a:r>
            <a:r>
              <a:rPr lang="zh-CN" altLang="zh-CN" sz="28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（又称</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NS </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规则</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6BB04288-466A-4D0E-B7EC-F0AA5B2E8155}"/>
              </a:ext>
            </a:extLst>
          </p:cNvPr>
          <p:cNvSpPr/>
          <p:nvPr/>
        </p:nvSpPr>
        <p:spPr>
          <a:xfrm>
            <a:off x="156458" y="648618"/>
            <a:ext cx="5960286" cy="584775"/>
          </a:xfrm>
          <a:prstGeom prst="rect">
            <a:avLst/>
          </a:prstGeom>
        </p:spPr>
        <p:txBody>
          <a:bodyPr wrap="none">
            <a:spAutoFit/>
          </a:bodyPr>
          <a:lstStyle/>
          <a:p>
            <a:r>
              <a:rPr lang="en-US" altLang="zh-CN"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zh-CN"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交通流</a:t>
            </a:r>
            <a:r>
              <a:rPr lang="en-US" altLang="zh-CN"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NS</a:t>
            </a:r>
            <a:r>
              <a:rPr lang="zh-CN" altLang="zh-CN"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元胞自动机</a:t>
            </a:r>
            <a:r>
              <a:rPr lang="zh-CN" altLang="en-US"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规则介绍</a:t>
            </a:r>
            <a:endParaRPr lang="zh-CN"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0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6108" y="1628800"/>
            <a:ext cx="8496944" cy="1384995"/>
          </a:xfrm>
          <a:prstGeom prst="rect">
            <a:avLst/>
          </a:prstGeom>
        </p:spPr>
        <p:txBody>
          <a:bodyPr wrap="square">
            <a:spAutoFit/>
          </a:bodyPr>
          <a:lstStyle/>
          <a:p>
            <a:r>
              <a:rPr lang="zh-CN" altLang="zh-CN" sz="2800" b="1" dirty="0">
                <a:solidFill>
                  <a:srgbClr val="FF0000"/>
                </a:solidFill>
                <a:latin typeface="+mj-ea"/>
                <a:ea typeface="+mj-ea"/>
              </a:rPr>
              <a:t>（</a:t>
            </a:r>
            <a:r>
              <a:rPr lang="en-US" altLang="zh-CN" sz="2800" b="1" dirty="0">
                <a:solidFill>
                  <a:srgbClr val="FF0000"/>
                </a:solidFill>
                <a:latin typeface="+mj-ea"/>
                <a:ea typeface="+mj-ea"/>
              </a:rPr>
              <a:t>4</a:t>
            </a:r>
            <a:r>
              <a:rPr lang="zh-CN" altLang="zh-CN" sz="2800" b="1" dirty="0">
                <a:solidFill>
                  <a:srgbClr val="FF0000"/>
                </a:solidFill>
                <a:latin typeface="+mj-ea"/>
                <a:ea typeface="+mj-ea"/>
              </a:rPr>
              <a:t>）</a:t>
            </a:r>
            <a:r>
              <a:rPr lang="zh-CN" altLang="zh-CN" sz="2800" b="1" dirty="0">
                <a:latin typeface="+mj-ea"/>
                <a:ea typeface="+mj-ea"/>
              </a:rPr>
              <a:t>所有元胞状态的改变更新都遵循同样的规则。也就是说系统中的每一个元胞都是一样的，没有享受特殊待遇的元胞。</a:t>
            </a:r>
          </a:p>
        </p:txBody>
      </p:sp>
      <p:sp>
        <p:nvSpPr>
          <p:cNvPr id="3" name="矩形 2"/>
          <p:cNvSpPr/>
          <p:nvPr/>
        </p:nvSpPr>
        <p:spPr>
          <a:xfrm>
            <a:off x="326108" y="2900034"/>
            <a:ext cx="8496944" cy="954107"/>
          </a:xfrm>
          <a:prstGeom prst="rect">
            <a:avLst/>
          </a:prstGeom>
        </p:spPr>
        <p:txBody>
          <a:bodyPr wrap="square">
            <a:spAutoFit/>
          </a:bodyPr>
          <a:lstStyle/>
          <a:p>
            <a:r>
              <a:rPr lang="zh-CN" altLang="zh-CN" sz="2800" b="1" dirty="0">
                <a:solidFill>
                  <a:srgbClr val="FF0000"/>
                </a:solidFill>
                <a:latin typeface="+mj-ea"/>
                <a:ea typeface="+mj-ea"/>
              </a:rPr>
              <a:t>（</a:t>
            </a:r>
            <a:r>
              <a:rPr lang="en-US" altLang="zh-CN" sz="2800" b="1" dirty="0">
                <a:solidFill>
                  <a:srgbClr val="FF0000"/>
                </a:solidFill>
                <a:latin typeface="+mj-ea"/>
                <a:ea typeface="+mj-ea"/>
              </a:rPr>
              <a:t>5</a:t>
            </a:r>
            <a:r>
              <a:rPr lang="zh-CN" altLang="zh-CN" sz="2800" b="1" dirty="0">
                <a:solidFill>
                  <a:srgbClr val="FF0000"/>
                </a:solidFill>
                <a:latin typeface="+mj-ea"/>
                <a:ea typeface="+mj-ea"/>
              </a:rPr>
              <a:t>）</a:t>
            </a:r>
            <a:r>
              <a:rPr lang="zh-CN" altLang="zh-CN" sz="2800" b="1" dirty="0">
                <a:latin typeface="+mj-ea"/>
                <a:ea typeface="+mj-ea"/>
              </a:rPr>
              <a:t>元胞自动机的规则定义在局部。也就是说元胞的状态改变只取决于它周围的元胞的状态。</a:t>
            </a:r>
            <a:endParaRPr lang="zh-CN" altLang="en-US" sz="2800" b="1" dirty="0">
              <a:latin typeface="+mj-ea"/>
              <a:ea typeface="+mj-ea"/>
            </a:endParaRPr>
          </a:p>
        </p:txBody>
      </p:sp>
      <p:sp>
        <p:nvSpPr>
          <p:cNvPr id="5" name="文本框 62"/>
          <p:cNvSpPr txBox="1">
            <a:spLocks noChangeArrowheads="1"/>
          </p:cNvSpPr>
          <p:nvPr/>
        </p:nvSpPr>
        <p:spPr bwMode="auto">
          <a:xfrm>
            <a:off x="8248055" y="5353878"/>
            <a:ext cx="8938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r>
              <a:rPr lang="zh-CN" altLang="en-US" sz="2400" dirty="0">
                <a:latin typeface="微软雅黑" pitchFamily="34" charset="-122"/>
                <a:ea typeface="微软雅黑" pitchFamily="34" charset="-122"/>
              </a:rPr>
              <a:t>灭绝</a:t>
            </a:r>
          </a:p>
        </p:txBody>
      </p:sp>
      <p:cxnSp>
        <p:nvCxnSpPr>
          <p:cNvPr id="6" name="直接箭头连接符 5"/>
          <p:cNvCxnSpPr/>
          <p:nvPr/>
        </p:nvCxnSpPr>
        <p:spPr>
          <a:xfrm>
            <a:off x="2646585" y="5564378"/>
            <a:ext cx="514350" cy="95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a:xfrm>
            <a:off x="5382889" y="5573903"/>
            <a:ext cx="51435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909" y="4684500"/>
            <a:ext cx="224155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59"/>
          <p:cNvGrpSpPr>
            <a:grpSpLocks/>
          </p:cNvGrpSpPr>
          <p:nvPr/>
        </p:nvGrpSpPr>
        <p:grpSpPr bwMode="auto">
          <a:xfrm>
            <a:off x="3294657" y="4649054"/>
            <a:ext cx="1971675" cy="1847850"/>
            <a:chOff x="2226" y="10632"/>
            <a:chExt cx="2412" cy="2000"/>
          </a:xfrm>
        </p:grpSpPr>
        <p:sp>
          <p:nvSpPr>
            <p:cNvPr id="10" name="文本框 17"/>
            <p:cNvSpPr txBox="1"/>
            <p:nvPr/>
          </p:nvSpPr>
          <p:spPr>
            <a:xfrm>
              <a:off x="2247" y="10656"/>
              <a:ext cx="2367" cy="1976"/>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a:lstStyle/>
            <a:p>
              <a:pPr algn="just">
                <a:defRPr/>
              </a:pPr>
              <a:r>
                <a:rPr lang="en-US" altLang="zh-CN" sz="1050" kern="100">
                  <a:cs typeface="Times New Roman" panose="02020603050405020304"/>
                  <a:sym typeface="Times New Roman" panose="02020603050405020304"/>
                </a:rPr>
                <a:t> </a:t>
              </a:r>
            </a:p>
          </p:txBody>
        </p:sp>
        <p:cxnSp>
          <p:nvCxnSpPr>
            <p:cNvPr id="11" name="直接连接符 20"/>
            <p:cNvCxnSpPr/>
            <p:nvPr/>
          </p:nvCxnSpPr>
          <p:spPr>
            <a:xfrm>
              <a:off x="2226" y="11268"/>
              <a:ext cx="2412" cy="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21"/>
            <p:cNvCxnSpPr/>
            <p:nvPr/>
          </p:nvCxnSpPr>
          <p:spPr>
            <a:xfrm>
              <a:off x="2249" y="11936"/>
              <a:ext cx="2365" cy="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22"/>
            <p:cNvCxnSpPr/>
            <p:nvPr/>
          </p:nvCxnSpPr>
          <p:spPr>
            <a:xfrm>
              <a:off x="3022" y="10632"/>
              <a:ext cx="0" cy="1997"/>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23"/>
            <p:cNvCxnSpPr/>
            <p:nvPr/>
          </p:nvCxnSpPr>
          <p:spPr>
            <a:xfrm>
              <a:off x="3818" y="10666"/>
              <a:ext cx="0" cy="1962"/>
            </a:xfrm>
            <a:prstGeom prst="line">
              <a:avLst/>
            </a:prstGeom>
          </p:spPr>
          <p:style>
            <a:lnRef idx="1">
              <a:schemeClr val="dk1"/>
            </a:lnRef>
            <a:fillRef idx="0">
              <a:schemeClr val="dk1"/>
            </a:fillRef>
            <a:effectRef idx="0">
              <a:schemeClr val="dk1"/>
            </a:effectRef>
            <a:fontRef idx="minor">
              <a:schemeClr val="tx1"/>
            </a:fontRef>
          </p:style>
        </p:cxnSp>
        <p:sp>
          <p:nvSpPr>
            <p:cNvPr id="15" name="椭圆 24"/>
            <p:cNvSpPr/>
            <p:nvPr/>
          </p:nvSpPr>
          <p:spPr>
            <a:xfrm>
              <a:off x="3100" y="11324"/>
              <a:ext cx="639" cy="6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sp>
      </p:grpSp>
      <p:graphicFrame>
        <p:nvGraphicFramePr>
          <p:cNvPr id="16" name="表格 15"/>
          <p:cNvGraphicFramePr/>
          <p:nvPr>
            <p:extLst>
              <p:ext uri="{D42A27DB-BD31-4B8C-83A1-F6EECF244321}">
                <p14:modId xmlns:p14="http://schemas.microsoft.com/office/powerpoint/2010/main" val="333473769"/>
              </p:ext>
            </p:extLst>
          </p:nvPr>
        </p:nvGraphicFramePr>
        <p:xfrm>
          <a:off x="6042743" y="4673790"/>
          <a:ext cx="2076450" cy="1800225"/>
        </p:xfrm>
        <a:graphic>
          <a:graphicData uri="http://schemas.openxmlformats.org/drawingml/2006/table">
            <a:tbl>
              <a:tblPr firstRow="1" bandRow="1">
                <a:tableStyleId>{5940675A-B579-460E-94D1-54222C63F5DA}</a:tableStyleId>
              </a:tblPr>
              <a:tblGrid>
                <a:gridCol w="692150">
                  <a:extLst>
                    <a:ext uri="{9D8B030D-6E8A-4147-A177-3AD203B41FA5}">
                      <a16:colId xmlns:a16="http://schemas.microsoft.com/office/drawing/2014/main" val="20000"/>
                    </a:ext>
                  </a:extLst>
                </a:gridCol>
                <a:gridCol w="692150">
                  <a:extLst>
                    <a:ext uri="{9D8B030D-6E8A-4147-A177-3AD203B41FA5}">
                      <a16:colId xmlns:a16="http://schemas.microsoft.com/office/drawing/2014/main" val="20001"/>
                    </a:ext>
                  </a:extLst>
                </a:gridCol>
                <a:gridCol w="692150">
                  <a:extLst>
                    <a:ext uri="{9D8B030D-6E8A-4147-A177-3AD203B41FA5}">
                      <a16:colId xmlns:a16="http://schemas.microsoft.com/office/drawing/2014/main" val="20002"/>
                    </a:ext>
                  </a:extLst>
                </a:gridCol>
              </a:tblGrid>
              <a:tr h="592455">
                <a:tc>
                  <a:txBody>
                    <a:bodyPr/>
                    <a:lstStyle/>
                    <a:p>
                      <a:pPr>
                        <a:buNone/>
                      </a:pPr>
                      <a:endParaRPr lang="zh-CN" altLang="en-US" dirty="0"/>
                    </a:p>
                  </a:txBody>
                  <a:tcPr/>
                </a:tc>
                <a:tc>
                  <a:txBody>
                    <a:bodyPr/>
                    <a:lstStyle/>
                    <a:p>
                      <a:pPr>
                        <a:buNone/>
                      </a:pPr>
                      <a:endParaRPr lang="zh-CN" altLang="en-US" dirty="0"/>
                    </a:p>
                  </a:txBody>
                  <a:tcPr/>
                </a:tc>
                <a:tc>
                  <a:txBody>
                    <a:bodyPr/>
                    <a:lstStyle/>
                    <a:p>
                      <a:pPr>
                        <a:buNone/>
                      </a:pPr>
                      <a:endParaRPr lang="zh-CN" altLang="en-US"/>
                    </a:p>
                  </a:txBody>
                  <a:tcPr/>
                </a:tc>
                <a:extLst>
                  <a:ext uri="{0D108BD9-81ED-4DB2-BD59-A6C34878D82A}">
                    <a16:rowId xmlns:a16="http://schemas.microsoft.com/office/drawing/2014/main" val="10000"/>
                  </a:ext>
                </a:extLst>
              </a:tr>
              <a:tr h="603885">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extLst>
                  <a:ext uri="{0D108BD9-81ED-4DB2-BD59-A6C34878D82A}">
                    <a16:rowId xmlns:a16="http://schemas.microsoft.com/office/drawing/2014/main" val="10001"/>
                  </a:ext>
                </a:extLst>
              </a:tr>
              <a:tr h="603885">
                <a:tc>
                  <a:txBody>
                    <a:bodyPr/>
                    <a:lstStyle/>
                    <a:p>
                      <a:pPr>
                        <a:buNone/>
                      </a:pPr>
                      <a:endParaRPr lang="zh-CN" altLang="en-US" dirty="0"/>
                    </a:p>
                  </a:txBody>
                  <a:tcPr/>
                </a:tc>
                <a:tc>
                  <a:txBody>
                    <a:bodyPr/>
                    <a:lstStyle/>
                    <a:p>
                      <a:pPr>
                        <a:buNone/>
                      </a:pPr>
                      <a:endParaRPr lang="zh-CN" altLang="en-US" dirty="0"/>
                    </a:p>
                  </a:txBody>
                  <a:tcPr/>
                </a:tc>
                <a:tc>
                  <a:txBody>
                    <a:bodyPr/>
                    <a:lstStyle/>
                    <a:p>
                      <a:pPr>
                        <a:buNone/>
                      </a:pPr>
                      <a:endParaRPr lang="zh-CN" altLang="en-US" dirty="0"/>
                    </a:p>
                  </a:txBody>
                  <a:tcPr/>
                </a:tc>
                <a:extLst>
                  <a:ext uri="{0D108BD9-81ED-4DB2-BD59-A6C34878D82A}">
                    <a16:rowId xmlns:a16="http://schemas.microsoft.com/office/drawing/2014/main" val="10002"/>
                  </a:ext>
                </a:extLst>
              </a:tr>
            </a:tbl>
          </a:graphicData>
        </a:graphic>
      </p:graphicFrame>
      <p:sp>
        <p:nvSpPr>
          <p:cNvPr id="17" name="文本框 62"/>
          <p:cNvSpPr txBox="1">
            <a:spLocks noChangeArrowheads="1"/>
          </p:cNvSpPr>
          <p:nvPr/>
        </p:nvSpPr>
        <p:spPr bwMode="auto">
          <a:xfrm>
            <a:off x="3563888" y="4105692"/>
            <a:ext cx="1562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Font typeface="Arial" pitchFamily="34" charset="0"/>
              <a:buNone/>
            </a:pPr>
            <a:r>
              <a:rPr lang="zh-CN" altLang="en-US" sz="2400" dirty="0">
                <a:latin typeface="微软雅黑" pitchFamily="34" charset="-122"/>
                <a:ea typeface="微软雅黑" pitchFamily="34" charset="-122"/>
              </a:rPr>
              <a:t>生命游戏</a:t>
            </a:r>
          </a:p>
        </p:txBody>
      </p:sp>
      <p:sp>
        <p:nvSpPr>
          <p:cNvPr id="18" name="矩形 17"/>
          <p:cNvSpPr/>
          <p:nvPr/>
        </p:nvSpPr>
        <p:spPr>
          <a:xfrm>
            <a:off x="251520" y="548680"/>
            <a:ext cx="3427541" cy="646331"/>
          </a:xfrm>
          <a:prstGeom prst="rect">
            <a:avLst/>
          </a:prstGeom>
        </p:spPr>
        <p:txBody>
          <a:bodyPr wrap="none">
            <a:spAutoFit/>
          </a:bodyPr>
          <a:lstStyle/>
          <a:p>
            <a:r>
              <a:rPr lang="zh-CN" altLang="zh-CN" sz="3600" b="1" dirty="0">
                <a:solidFill>
                  <a:schemeClr val="accent6"/>
                </a:solidFill>
              </a:rPr>
              <a:t>五个最基本要素</a:t>
            </a:r>
            <a:endParaRPr lang="zh-CN" altLang="en-US" sz="3600" b="1" dirty="0">
              <a:solidFill>
                <a:schemeClr val="accent6"/>
              </a:solidFill>
              <a:ea typeface="隶书" pitchFamily="49" charset="-122"/>
            </a:endParaRPr>
          </a:p>
        </p:txBody>
      </p:sp>
    </p:spTree>
    <p:extLst>
      <p:ext uri="{BB962C8B-B14F-4D97-AF65-F5344CB8AC3E}">
        <p14:creationId xmlns:p14="http://schemas.microsoft.com/office/powerpoint/2010/main" val="312162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44BBA6A5-9FE6-43D8-AB24-C1110EF2474D}"/>
              </a:ext>
            </a:extLst>
          </p:cNvPr>
          <p:cNvSpPr txBox="1">
            <a:spLocks noChangeArrowheads="1"/>
          </p:cNvSpPr>
          <p:nvPr/>
        </p:nvSpPr>
        <p:spPr bwMode="auto">
          <a:xfrm>
            <a:off x="302342" y="1052053"/>
            <a:ext cx="533400" cy="206210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sz="3200" b="1" dirty="0">
                <a:ea typeface="楷体_GB2312" pitchFamily="49" charset="-122"/>
              </a:rPr>
              <a:t>分析建模</a:t>
            </a:r>
          </a:p>
        </p:txBody>
      </p:sp>
      <p:sp>
        <p:nvSpPr>
          <p:cNvPr id="2" name="矩形 1">
            <a:extLst>
              <a:ext uri="{FF2B5EF4-FFF2-40B4-BE49-F238E27FC236}">
                <a16:creationId xmlns:a16="http://schemas.microsoft.com/office/drawing/2014/main" id="{ECFC9215-733C-4FB7-8DE9-E8C3B37B8D8B}"/>
              </a:ext>
            </a:extLst>
          </p:cNvPr>
          <p:cNvSpPr/>
          <p:nvPr/>
        </p:nvSpPr>
        <p:spPr>
          <a:xfrm>
            <a:off x="1292942" y="606174"/>
            <a:ext cx="7015316" cy="2677656"/>
          </a:xfrm>
          <a:prstGeom prst="rect">
            <a:avLst/>
          </a:prstGeom>
        </p:spPr>
        <p:txBody>
          <a:bodyPr wrap="square">
            <a:spAutoFit/>
          </a:bodyPr>
          <a:lstStyle/>
          <a:p>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NS </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规则是最常用的交通流模型之一，该模型既简单又能模拟出交通堵塞的特征，比如能够展现出当交通拥挤时，车辆的平均速度变小的行为。单行道</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NS </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模型也是一个概率元胞自动机，每辆车的状态都由它的速度和位置所表示。</a:t>
            </a:r>
            <a:endParaRPr lang="zh-CN" altLang="en-US"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67C654F5-384F-4B68-A84D-DFCAC2B02A0E}"/>
              </a:ext>
            </a:extLst>
          </p:cNvPr>
          <p:cNvSpPr/>
          <p:nvPr/>
        </p:nvSpPr>
        <p:spPr>
          <a:xfrm>
            <a:off x="1118419" y="3429000"/>
            <a:ext cx="6907161" cy="954107"/>
          </a:xfrm>
          <a:prstGeom prst="rect">
            <a:avLst/>
          </a:prstGeom>
        </p:spPr>
        <p:txBody>
          <a:bodyPr wrap="square">
            <a:spAutoFit/>
          </a:bodyPr>
          <a:lstStyle/>
          <a:p>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4-64</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所示是</a:t>
            </a: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NS</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模型的四条规则的示意图。初始时状态四辆车的位置分别为</a:t>
            </a:r>
            <a:endParaRPr lang="zh-CN" altLang="en-US"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36" name="Picture 12">
            <a:extLst>
              <a:ext uri="{FF2B5EF4-FFF2-40B4-BE49-F238E27FC236}">
                <a16:creationId xmlns:a16="http://schemas.microsoft.com/office/drawing/2014/main" id="{566F5191-8287-407C-9DCE-B0D020CC16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555" y="4528277"/>
            <a:ext cx="3906890" cy="57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C0139888-BB62-4EE1-B5D9-FC86E458F04B}"/>
              </a:ext>
            </a:extLst>
          </p:cNvPr>
          <p:cNvSpPr/>
          <p:nvPr/>
        </p:nvSpPr>
        <p:spPr>
          <a:xfrm>
            <a:off x="1218379" y="5244810"/>
            <a:ext cx="1980029" cy="523220"/>
          </a:xfrm>
          <a:prstGeom prst="rect">
            <a:avLst/>
          </a:prstGeom>
        </p:spPr>
        <p:txBody>
          <a:bodyPr wrap="none">
            <a:spAutoFit/>
          </a:bodyPr>
          <a:lstStyle/>
          <a:p>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速度分别为</a:t>
            </a:r>
            <a:endParaRPr lang="zh-CN" altLang="en-US"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37" name="Picture 13">
            <a:extLst>
              <a:ext uri="{FF2B5EF4-FFF2-40B4-BE49-F238E27FC236}">
                <a16:creationId xmlns:a16="http://schemas.microsoft.com/office/drawing/2014/main" id="{BB9D3813-FBE8-4C15-A375-C4477A49AD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8555" y="5913200"/>
            <a:ext cx="3876003" cy="57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2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animEffect transition="in" filter="fade">
                                      <p:cBhvr>
                                        <p:cTn id="19" dur="1000"/>
                                        <p:tgtEl>
                                          <p:spTgt spid="1036"/>
                                        </p:tgtEl>
                                      </p:cBhvr>
                                    </p:animEffect>
                                    <p:anim calcmode="lin" valueType="num">
                                      <p:cBhvr>
                                        <p:cTn id="20" dur="1000" fill="hold"/>
                                        <p:tgtEl>
                                          <p:spTgt spid="1036"/>
                                        </p:tgtEl>
                                        <p:attrNameLst>
                                          <p:attrName>ppt_x</p:attrName>
                                        </p:attrNameLst>
                                      </p:cBhvr>
                                      <p:tavLst>
                                        <p:tav tm="0">
                                          <p:val>
                                            <p:strVal val="#ppt_x"/>
                                          </p:val>
                                        </p:tav>
                                        <p:tav tm="100000">
                                          <p:val>
                                            <p:strVal val="#ppt_x"/>
                                          </p:val>
                                        </p:tav>
                                      </p:tavLst>
                                    </p:anim>
                                    <p:anim calcmode="lin" valueType="num">
                                      <p:cBhvr>
                                        <p:cTn id="21" dur="1000" fill="hold"/>
                                        <p:tgtEl>
                                          <p:spTgt spid="103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37"/>
                                        </p:tgtEl>
                                        <p:attrNameLst>
                                          <p:attrName>style.visibility</p:attrName>
                                        </p:attrNameLst>
                                      </p:cBhvr>
                                      <p:to>
                                        <p:strVal val="visible"/>
                                      </p:to>
                                    </p:set>
                                    <p:animEffect transition="in" filter="fade">
                                      <p:cBhvr>
                                        <p:cTn id="33" dur="1000"/>
                                        <p:tgtEl>
                                          <p:spTgt spid="1037"/>
                                        </p:tgtEl>
                                      </p:cBhvr>
                                    </p:animEffect>
                                    <p:anim calcmode="lin" valueType="num">
                                      <p:cBhvr>
                                        <p:cTn id="34" dur="1000" fill="hold"/>
                                        <p:tgtEl>
                                          <p:spTgt spid="1037"/>
                                        </p:tgtEl>
                                        <p:attrNameLst>
                                          <p:attrName>ppt_x</p:attrName>
                                        </p:attrNameLst>
                                      </p:cBhvr>
                                      <p:tavLst>
                                        <p:tav tm="0">
                                          <p:val>
                                            <p:strVal val="#ppt_x"/>
                                          </p:val>
                                        </p:tav>
                                        <p:tav tm="100000">
                                          <p:val>
                                            <p:strVal val="#ppt_x"/>
                                          </p:val>
                                        </p:tav>
                                      </p:tavLst>
                                    </p:anim>
                                    <p:anim calcmode="lin" valueType="num">
                                      <p:cBhvr>
                                        <p:cTn id="35" dur="1000" fill="hold"/>
                                        <p:tgtEl>
                                          <p:spTgt spid="10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D0F980-C0CA-4E20-82C5-069AD97868EA}"/>
              </a:ext>
            </a:extLst>
          </p:cNvPr>
          <p:cNvSpPr/>
          <p:nvPr/>
        </p:nvSpPr>
        <p:spPr>
          <a:xfrm>
            <a:off x="501445" y="678427"/>
            <a:ext cx="5142271" cy="325987"/>
          </a:xfrm>
          <a:prstGeom prst="rect">
            <a:avLst/>
          </a:prstGeom>
        </p:spPr>
        <p:txBody>
          <a:bodyPr wrap="square">
            <a:spAutoFit/>
          </a:bodyPr>
          <a:lstStyle/>
          <a:p>
            <a:pPr marL="635" indent="265430" algn="just">
              <a:lnSpc>
                <a:spcPts val="1600"/>
              </a:lnSpc>
              <a:spcAft>
                <a:spcPts val="0"/>
              </a:spcAft>
              <a:tabLst>
                <a:tab pos="180340" algn="l"/>
              </a:tabLst>
            </a:pPr>
            <a:r>
              <a:rPr lang="en-US"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NS</a:t>
            </a:r>
            <a:r>
              <a:rPr lang="zh-CN" altLang="zh-CN" sz="2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模型的四条规则分别为：</a:t>
            </a:r>
          </a:p>
        </p:txBody>
      </p:sp>
      <p:pic>
        <p:nvPicPr>
          <p:cNvPr id="9" name="图片 8">
            <a:extLst>
              <a:ext uri="{FF2B5EF4-FFF2-40B4-BE49-F238E27FC236}">
                <a16:creationId xmlns:a16="http://schemas.microsoft.com/office/drawing/2014/main" id="{848836BE-3E51-4AB2-ACE2-87DCB4F95B10}"/>
              </a:ext>
            </a:extLst>
          </p:cNvPr>
          <p:cNvPicPr/>
          <p:nvPr/>
        </p:nvPicPr>
        <p:blipFill>
          <a:blip r:embed="rId2">
            <a:extLst>
              <a:ext uri="{28A0092B-C50C-407E-A947-70E740481C1C}">
                <a14:useLocalDpi xmlns:a14="http://schemas.microsoft.com/office/drawing/2010/main" val="0"/>
              </a:ext>
            </a:extLst>
          </a:blip>
          <a:stretch>
            <a:fillRect/>
          </a:stretch>
        </p:blipFill>
        <p:spPr>
          <a:xfrm>
            <a:off x="963914" y="1082489"/>
            <a:ext cx="7216172" cy="4872837"/>
          </a:xfrm>
          <a:prstGeom prst="rect">
            <a:avLst/>
          </a:prstGeom>
        </p:spPr>
      </p:pic>
      <p:sp>
        <p:nvSpPr>
          <p:cNvPr id="4" name="矩形 3">
            <a:extLst>
              <a:ext uri="{FF2B5EF4-FFF2-40B4-BE49-F238E27FC236}">
                <a16:creationId xmlns:a16="http://schemas.microsoft.com/office/drawing/2014/main" id="{718510CD-F529-41AB-A0D7-C35E74FEAEB2}"/>
              </a:ext>
            </a:extLst>
          </p:cNvPr>
          <p:cNvSpPr/>
          <p:nvPr/>
        </p:nvSpPr>
        <p:spPr>
          <a:xfrm>
            <a:off x="4042849" y="6179573"/>
            <a:ext cx="1058303" cy="314638"/>
          </a:xfrm>
          <a:prstGeom prst="rect">
            <a:avLst/>
          </a:prstGeom>
        </p:spPr>
        <p:txBody>
          <a:bodyPr wrap="none">
            <a:spAutoFit/>
          </a:bodyPr>
          <a:lstStyle/>
          <a:p>
            <a:pPr algn="ctr">
              <a:lnSpc>
                <a:spcPts val="1600"/>
              </a:lnSpc>
              <a:spcBef>
                <a:spcPts val="240"/>
              </a:spcBef>
              <a:spcAft>
                <a:spcPts val="360"/>
              </a:spcAft>
            </a:pPr>
            <a:r>
              <a:rPr lang="zh-CN" altLang="zh-CN" sz="2400" b="1"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图</a:t>
            </a:r>
            <a:r>
              <a:rPr lang="en-US" altLang="zh-CN" sz="2400" b="1"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4-64</a:t>
            </a:r>
            <a:endParaRPr lang="zh-CN" altLang="zh-CN" sz="2400" b="1" kern="100" dirty="0">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248137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D5957363-3DA5-4592-AA65-601F5AEFE101}"/>
              </a:ext>
            </a:extLst>
          </p:cNvPr>
          <p:cNvSpPr txBox="1">
            <a:spLocks noChangeArrowheads="1"/>
          </p:cNvSpPr>
          <p:nvPr/>
        </p:nvSpPr>
        <p:spPr bwMode="auto">
          <a:xfrm>
            <a:off x="302342" y="2290918"/>
            <a:ext cx="533400" cy="206210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sz="3200" b="1" dirty="0">
                <a:ea typeface="楷体_GB2312" pitchFamily="49" charset="-122"/>
              </a:rPr>
              <a:t>元胞规则</a:t>
            </a:r>
          </a:p>
        </p:txBody>
      </p:sp>
      <p:sp>
        <p:nvSpPr>
          <p:cNvPr id="3109" name="矩形 3108">
            <a:extLst>
              <a:ext uri="{FF2B5EF4-FFF2-40B4-BE49-F238E27FC236}">
                <a16:creationId xmlns:a16="http://schemas.microsoft.com/office/drawing/2014/main" id="{6459773C-C91C-447D-8215-15F8FADEB5F6}"/>
              </a:ext>
            </a:extLst>
          </p:cNvPr>
          <p:cNvSpPr/>
          <p:nvPr/>
        </p:nvSpPr>
        <p:spPr>
          <a:xfrm>
            <a:off x="3755109" y="509617"/>
            <a:ext cx="1620957" cy="523220"/>
          </a:xfrm>
          <a:prstGeom prst="rect">
            <a:avLst/>
          </a:prstGeom>
        </p:spPr>
        <p:txBody>
          <a:bodyPr wrap="none">
            <a:spAutoFit/>
          </a:bodyPr>
          <a:lstStyle/>
          <a:p>
            <a:r>
              <a:rPr lang="zh-CN" altLang="zh-CN"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加速规则</a:t>
            </a:r>
            <a:endParaRPr lang="zh-CN" altLang="en-US" sz="2800" b="1" dirty="0"/>
          </a:p>
        </p:txBody>
      </p:sp>
      <p:sp>
        <p:nvSpPr>
          <p:cNvPr id="3188" name="矩形 3187">
            <a:extLst>
              <a:ext uri="{FF2B5EF4-FFF2-40B4-BE49-F238E27FC236}">
                <a16:creationId xmlns:a16="http://schemas.microsoft.com/office/drawing/2014/main" id="{3BF65E63-C26C-43A5-9CE2-008E6547A82A}"/>
              </a:ext>
            </a:extLst>
          </p:cNvPr>
          <p:cNvSpPr/>
          <p:nvPr/>
        </p:nvSpPr>
        <p:spPr>
          <a:xfrm>
            <a:off x="3758315" y="3409882"/>
            <a:ext cx="1627369" cy="523220"/>
          </a:xfrm>
          <a:prstGeom prst="rect">
            <a:avLst/>
          </a:prstGeom>
        </p:spPr>
        <p:txBody>
          <a:bodyPr wrap="none">
            <a:spAutoFit/>
          </a:bodyPr>
          <a:lstStyle/>
          <a:p>
            <a:r>
              <a:rPr lang="zh-CN" altLang="zh-CN"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防止碰撞</a:t>
            </a:r>
            <a:endParaRPr lang="zh-CN" altLang="en-US"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191" name="图片 3190">
            <a:extLst>
              <a:ext uri="{FF2B5EF4-FFF2-40B4-BE49-F238E27FC236}">
                <a16:creationId xmlns:a16="http://schemas.microsoft.com/office/drawing/2014/main" id="{90F558F8-D87B-4E4D-A65E-3438E9C43648}"/>
              </a:ext>
            </a:extLst>
          </p:cNvPr>
          <p:cNvPicPr>
            <a:picLocks noChangeAspect="1"/>
          </p:cNvPicPr>
          <p:nvPr/>
        </p:nvPicPr>
        <p:blipFill rotWithShape="1">
          <a:blip r:embed="rId2"/>
          <a:srcRect l="8787"/>
          <a:stretch/>
        </p:blipFill>
        <p:spPr>
          <a:xfrm>
            <a:off x="1554725" y="1034434"/>
            <a:ext cx="6662795" cy="2297840"/>
          </a:xfrm>
          <a:prstGeom prst="rect">
            <a:avLst/>
          </a:prstGeom>
        </p:spPr>
      </p:pic>
      <p:pic>
        <p:nvPicPr>
          <p:cNvPr id="3192" name="图片 3191">
            <a:extLst>
              <a:ext uri="{FF2B5EF4-FFF2-40B4-BE49-F238E27FC236}">
                <a16:creationId xmlns:a16="http://schemas.microsoft.com/office/drawing/2014/main" id="{43997514-25BC-48B7-8C39-0AE397895530}"/>
              </a:ext>
            </a:extLst>
          </p:cNvPr>
          <p:cNvPicPr>
            <a:picLocks noChangeAspect="1"/>
          </p:cNvPicPr>
          <p:nvPr/>
        </p:nvPicPr>
        <p:blipFill rotWithShape="1">
          <a:blip r:embed="rId3"/>
          <a:srcRect l="9573"/>
          <a:stretch/>
        </p:blipFill>
        <p:spPr>
          <a:xfrm>
            <a:off x="1563329" y="3933102"/>
            <a:ext cx="6873426" cy="2202227"/>
          </a:xfrm>
          <a:prstGeom prst="rect">
            <a:avLst/>
          </a:prstGeom>
        </p:spPr>
      </p:pic>
      <p:grpSp>
        <p:nvGrpSpPr>
          <p:cNvPr id="24" name="组合 23">
            <a:extLst>
              <a:ext uri="{FF2B5EF4-FFF2-40B4-BE49-F238E27FC236}">
                <a16:creationId xmlns:a16="http://schemas.microsoft.com/office/drawing/2014/main" id="{1E2496DD-756B-445B-80B8-913419D525F3}"/>
              </a:ext>
            </a:extLst>
          </p:cNvPr>
          <p:cNvGrpSpPr/>
          <p:nvPr/>
        </p:nvGrpSpPr>
        <p:grpSpPr>
          <a:xfrm>
            <a:off x="5790628" y="509617"/>
            <a:ext cx="1851953" cy="580549"/>
            <a:chOff x="5552720" y="456559"/>
            <a:chExt cx="1851953" cy="580549"/>
          </a:xfrm>
        </p:grpSpPr>
        <p:grpSp>
          <p:nvGrpSpPr>
            <p:cNvPr id="7" name="组合 6">
              <a:extLst>
                <a:ext uri="{FF2B5EF4-FFF2-40B4-BE49-F238E27FC236}">
                  <a16:creationId xmlns:a16="http://schemas.microsoft.com/office/drawing/2014/main" id="{6B5FAC63-B783-4478-805A-B73CEAD65555}"/>
                </a:ext>
              </a:extLst>
            </p:cNvPr>
            <p:cNvGrpSpPr/>
            <p:nvPr/>
          </p:nvGrpSpPr>
          <p:grpSpPr>
            <a:xfrm>
              <a:off x="6472819" y="588256"/>
              <a:ext cx="931854" cy="365942"/>
              <a:chOff x="3528290" y="3038765"/>
              <a:chExt cx="1902691" cy="957983"/>
            </a:xfrm>
          </p:grpSpPr>
          <p:sp>
            <p:nvSpPr>
              <p:cNvPr id="8" name="矩形: 圆角 7">
                <a:extLst>
                  <a:ext uri="{FF2B5EF4-FFF2-40B4-BE49-F238E27FC236}">
                    <a16:creationId xmlns:a16="http://schemas.microsoft.com/office/drawing/2014/main" id="{9A4FF0E4-B4DD-4FE6-AE8E-F52DEE87DD01}"/>
                  </a:ext>
                </a:extLst>
              </p:cNvPr>
              <p:cNvSpPr/>
              <p:nvPr/>
            </p:nvSpPr>
            <p:spPr>
              <a:xfrm>
                <a:off x="3528290" y="3038765"/>
                <a:ext cx="1902691" cy="957983"/>
              </a:xfrm>
              <a:prstGeom prst="roundRect">
                <a:avLst>
                  <a:gd name="adj" fmla="val 3787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9" name="组合 8">
                <a:extLst>
                  <a:ext uri="{FF2B5EF4-FFF2-40B4-BE49-F238E27FC236}">
                    <a16:creationId xmlns:a16="http://schemas.microsoft.com/office/drawing/2014/main" id="{1E5D5A48-F1C5-4F3D-B3DD-303CD1028457}"/>
                  </a:ext>
                </a:extLst>
              </p:cNvPr>
              <p:cNvGrpSpPr/>
              <p:nvPr/>
            </p:nvGrpSpPr>
            <p:grpSpPr>
              <a:xfrm>
                <a:off x="3729800" y="3048667"/>
                <a:ext cx="1456396" cy="938172"/>
                <a:chOff x="3729800" y="3048667"/>
                <a:chExt cx="1456396" cy="938172"/>
              </a:xfrm>
            </p:grpSpPr>
            <p:sp>
              <p:nvSpPr>
                <p:cNvPr id="10" name="矩形: 剪去左右顶角 9">
                  <a:extLst>
                    <a:ext uri="{FF2B5EF4-FFF2-40B4-BE49-F238E27FC236}">
                      <a16:creationId xmlns:a16="http://schemas.microsoft.com/office/drawing/2014/main" id="{DAD15509-8F9F-48EA-BE30-93D6A4C35809}"/>
                    </a:ext>
                  </a:extLst>
                </p:cNvPr>
                <p:cNvSpPr/>
                <p:nvPr/>
              </p:nvSpPr>
              <p:spPr>
                <a:xfrm rot="16200000">
                  <a:off x="3606100" y="3394281"/>
                  <a:ext cx="464458" cy="217058"/>
                </a:xfrm>
                <a:prstGeom prst="snip2Same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平行四边形 10">
                  <a:extLst>
                    <a:ext uri="{FF2B5EF4-FFF2-40B4-BE49-F238E27FC236}">
                      <a16:creationId xmlns:a16="http://schemas.microsoft.com/office/drawing/2014/main" id="{4D3857FF-88E1-4A44-955D-4F10EA23D6DB}"/>
                    </a:ext>
                  </a:extLst>
                </p:cNvPr>
                <p:cNvSpPr/>
                <p:nvPr/>
              </p:nvSpPr>
              <p:spPr>
                <a:xfrm>
                  <a:off x="4053245" y="3190698"/>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平行四边形 11">
                  <a:extLst>
                    <a:ext uri="{FF2B5EF4-FFF2-40B4-BE49-F238E27FC236}">
                      <a16:creationId xmlns:a16="http://schemas.microsoft.com/office/drawing/2014/main" id="{094979E1-5160-47B3-AE6D-EE0247135C16}"/>
                    </a:ext>
                  </a:extLst>
                </p:cNvPr>
                <p:cNvSpPr/>
                <p:nvPr/>
              </p:nvSpPr>
              <p:spPr>
                <a:xfrm>
                  <a:off x="4053246" y="3735040"/>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空心弧 12">
                  <a:extLst>
                    <a:ext uri="{FF2B5EF4-FFF2-40B4-BE49-F238E27FC236}">
                      <a16:creationId xmlns:a16="http://schemas.microsoft.com/office/drawing/2014/main" id="{C406C06F-89E8-4FA4-9D3D-FCD86F4783E1}"/>
                    </a:ext>
                  </a:extLst>
                </p:cNvPr>
                <p:cNvSpPr/>
                <p:nvPr/>
              </p:nvSpPr>
              <p:spPr>
                <a:xfrm rot="8938424">
                  <a:off x="4407306" y="3048667"/>
                  <a:ext cx="778890" cy="938172"/>
                </a:xfrm>
                <a:prstGeom prst="blockArc">
                  <a:avLst>
                    <a:gd name="adj1" fmla="val 10738536"/>
                    <a:gd name="adj2" fmla="val 14692706"/>
                    <a:gd name="adj3" fmla="val 1996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cxnSp>
          <p:nvCxnSpPr>
            <p:cNvPr id="4" name="直接连接符 3">
              <a:extLst>
                <a:ext uri="{FF2B5EF4-FFF2-40B4-BE49-F238E27FC236}">
                  <a16:creationId xmlns:a16="http://schemas.microsoft.com/office/drawing/2014/main" id="{FC700526-39C9-40EF-921B-25EAC50271B6}"/>
                </a:ext>
              </a:extLst>
            </p:cNvPr>
            <p:cNvCxnSpPr/>
            <p:nvPr/>
          </p:nvCxnSpPr>
          <p:spPr>
            <a:xfrm>
              <a:off x="5852525" y="680785"/>
              <a:ext cx="5407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F383501-C643-42AF-AADB-80FB6F6A3E46}"/>
                </a:ext>
              </a:extLst>
            </p:cNvPr>
            <p:cNvCxnSpPr>
              <a:cxnSpLocks/>
            </p:cNvCxnSpPr>
            <p:nvPr/>
          </p:nvCxnSpPr>
          <p:spPr>
            <a:xfrm>
              <a:off x="5626509" y="765516"/>
              <a:ext cx="7914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0797890-0F39-48D8-93A7-BDCD0DD6447A}"/>
                </a:ext>
              </a:extLst>
            </p:cNvPr>
            <p:cNvCxnSpPr>
              <a:cxnSpLocks/>
            </p:cNvCxnSpPr>
            <p:nvPr/>
          </p:nvCxnSpPr>
          <p:spPr>
            <a:xfrm>
              <a:off x="5773006" y="854226"/>
              <a:ext cx="6998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3F169A6-0BD7-460A-951A-B65E1E736604}"/>
                </a:ext>
              </a:extLst>
            </p:cNvPr>
            <p:cNvCxnSpPr>
              <a:cxnSpLocks/>
            </p:cNvCxnSpPr>
            <p:nvPr/>
          </p:nvCxnSpPr>
          <p:spPr>
            <a:xfrm>
              <a:off x="6122912" y="605364"/>
              <a:ext cx="2950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131CF89-807F-4DAF-83A8-58B98DB09351}"/>
                </a:ext>
              </a:extLst>
            </p:cNvPr>
            <p:cNvCxnSpPr>
              <a:cxnSpLocks/>
            </p:cNvCxnSpPr>
            <p:nvPr/>
          </p:nvCxnSpPr>
          <p:spPr>
            <a:xfrm>
              <a:off x="6149950" y="954198"/>
              <a:ext cx="29509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AB1D63C2-9F00-4563-896A-C0FA7994D791}"/>
                </a:ext>
              </a:extLst>
            </p:cNvPr>
            <p:cNvSpPr/>
            <p:nvPr/>
          </p:nvSpPr>
          <p:spPr>
            <a:xfrm>
              <a:off x="5552720" y="620367"/>
              <a:ext cx="139369" cy="160868"/>
            </a:xfrm>
            <a:custGeom>
              <a:avLst/>
              <a:gdLst>
                <a:gd name="connsiteX0" fmla="*/ 208826 w 486959"/>
                <a:gd name="connsiteY0" fmla="*/ 0 h 562078"/>
                <a:gd name="connsiteX1" fmla="*/ 417652 w 486959"/>
                <a:gd name="connsiteY1" fmla="*/ 151733 h 562078"/>
                <a:gd name="connsiteX2" fmla="*/ 410394 w 486959"/>
                <a:gd name="connsiteY2" fmla="*/ 186614 h 562078"/>
                <a:gd name="connsiteX3" fmla="*/ 445202 w 486959"/>
                <a:gd name="connsiteY3" fmla="*/ 211591 h 562078"/>
                <a:gd name="connsiteX4" fmla="*/ 486959 w 486959"/>
                <a:gd name="connsiteY4" fmla="*/ 318882 h 562078"/>
                <a:gd name="connsiteX5" fmla="*/ 344391 w 486959"/>
                <a:gd name="connsiteY5" fmla="*/ 470615 h 562078"/>
                <a:gd name="connsiteX6" fmla="*/ 288897 w 486959"/>
                <a:gd name="connsiteY6" fmla="*/ 458691 h 562078"/>
                <a:gd name="connsiteX7" fmla="*/ 262857 w 486959"/>
                <a:gd name="connsiteY7" fmla="*/ 440006 h 562078"/>
                <a:gd name="connsiteX8" fmla="*/ 262739 w 486959"/>
                <a:gd name="connsiteY8" fmla="*/ 441157 h 562078"/>
                <a:gd name="connsiteX9" fmla="*/ 169978 w 486959"/>
                <a:gd name="connsiteY9" fmla="*/ 562078 h 562078"/>
                <a:gd name="connsiteX10" fmla="*/ 69306 w 486959"/>
                <a:gd name="connsiteY10" fmla="*/ 364092 h 562078"/>
                <a:gd name="connsiteX11" fmla="*/ 77218 w 486959"/>
                <a:gd name="connsiteY11" fmla="*/ 287027 h 562078"/>
                <a:gd name="connsiteX12" fmla="*/ 83129 w 486959"/>
                <a:gd name="connsiteY12" fmla="*/ 269785 h 562078"/>
                <a:gd name="connsiteX13" fmla="*/ 61164 w 486959"/>
                <a:gd name="connsiteY13" fmla="*/ 259025 h 562078"/>
                <a:gd name="connsiteX14" fmla="*/ 0 w 486959"/>
                <a:gd name="connsiteY14" fmla="*/ 151733 h 562078"/>
                <a:gd name="connsiteX15" fmla="*/ 208826 w 486959"/>
                <a:gd name="connsiteY15" fmla="*/ 0 h 56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959" h="562078">
                  <a:moveTo>
                    <a:pt x="208826" y="0"/>
                  </a:moveTo>
                  <a:cubicBezTo>
                    <a:pt x="324157" y="0"/>
                    <a:pt x="417652" y="67933"/>
                    <a:pt x="417652" y="151733"/>
                  </a:cubicBezTo>
                  <a:lnTo>
                    <a:pt x="410394" y="186614"/>
                  </a:lnTo>
                  <a:lnTo>
                    <a:pt x="445202" y="211591"/>
                  </a:lnTo>
                  <a:cubicBezTo>
                    <a:pt x="471002" y="239049"/>
                    <a:pt x="486959" y="276982"/>
                    <a:pt x="486959" y="318882"/>
                  </a:cubicBezTo>
                  <a:cubicBezTo>
                    <a:pt x="486959" y="402682"/>
                    <a:pt x="423129" y="470615"/>
                    <a:pt x="344391" y="470615"/>
                  </a:cubicBezTo>
                  <a:cubicBezTo>
                    <a:pt x="324707" y="470615"/>
                    <a:pt x="305954" y="466369"/>
                    <a:pt x="288897" y="458691"/>
                  </a:cubicBezTo>
                  <a:lnTo>
                    <a:pt x="262857" y="440006"/>
                  </a:lnTo>
                  <a:lnTo>
                    <a:pt x="262739" y="441157"/>
                  </a:lnTo>
                  <a:cubicBezTo>
                    <a:pt x="247456" y="512218"/>
                    <a:pt x="211678" y="562078"/>
                    <a:pt x="169978" y="562078"/>
                  </a:cubicBezTo>
                  <a:cubicBezTo>
                    <a:pt x="114378" y="562078"/>
                    <a:pt x="69306" y="473437"/>
                    <a:pt x="69306" y="364092"/>
                  </a:cubicBezTo>
                  <a:cubicBezTo>
                    <a:pt x="69306" y="336756"/>
                    <a:pt x="72123" y="310714"/>
                    <a:pt x="77218" y="287027"/>
                  </a:cubicBezTo>
                  <a:lnTo>
                    <a:pt x="83129" y="269785"/>
                  </a:lnTo>
                  <a:lnTo>
                    <a:pt x="61164" y="259025"/>
                  </a:lnTo>
                  <a:cubicBezTo>
                    <a:pt x="23374" y="231566"/>
                    <a:pt x="0" y="193633"/>
                    <a:pt x="0" y="151733"/>
                  </a:cubicBezTo>
                  <a:cubicBezTo>
                    <a:pt x="0" y="67933"/>
                    <a:pt x="93495" y="0"/>
                    <a:pt x="208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37E52036-08E9-4284-907B-47D3CA534002}"/>
                </a:ext>
              </a:extLst>
            </p:cNvPr>
            <p:cNvSpPr/>
            <p:nvPr/>
          </p:nvSpPr>
          <p:spPr>
            <a:xfrm rot="2580837">
              <a:off x="5722677" y="800066"/>
              <a:ext cx="102968" cy="118852"/>
            </a:xfrm>
            <a:custGeom>
              <a:avLst/>
              <a:gdLst>
                <a:gd name="connsiteX0" fmla="*/ 208826 w 486959"/>
                <a:gd name="connsiteY0" fmla="*/ 0 h 562078"/>
                <a:gd name="connsiteX1" fmla="*/ 417652 w 486959"/>
                <a:gd name="connsiteY1" fmla="*/ 151733 h 562078"/>
                <a:gd name="connsiteX2" fmla="*/ 410394 w 486959"/>
                <a:gd name="connsiteY2" fmla="*/ 186614 h 562078"/>
                <a:gd name="connsiteX3" fmla="*/ 445202 w 486959"/>
                <a:gd name="connsiteY3" fmla="*/ 211591 h 562078"/>
                <a:gd name="connsiteX4" fmla="*/ 486959 w 486959"/>
                <a:gd name="connsiteY4" fmla="*/ 318882 h 562078"/>
                <a:gd name="connsiteX5" fmla="*/ 344391 w 486959"/>
                <a:gd name="connsiteY5" fmla="*/ 470615 h 562078"/>
                <a:gd name="connsiteX6" fmla="*/ 288897 w 486959"/>
                <a:gd name="connsiteY6" fmla="*/ 458691 h 562078"/>
                <a:gd name="connsiteX7" fmla="*/ 262857 w 486959"/>
                <a:gd name="connsiteY7" fmla="*/ 440006 h 562078"/>
                <a:gd name="connsiteX8" fmla="*/ 262739 w 486959"/>
                <a:gd name="connsiteY8" fmla="*/ 441157 h 562078"/>
                <a:gd name="connsiteX9" fmla="*/ 169978 w 486959"/>
                <a:gd name="connsiteY9" fmla="*/ 562078 h 562078"/>
                <a:gd name="connsiteX10" fmla="*/ 69306 w 486959"/>
                <a:gd name="connsiteY10" fmla="*/ 364092 h 562078"/>
                <a:gd name="connsiteX11" fmla="*/ 77218 w 486959"/>
                <a:gd name="connsiteY11" fmla="*/ 287027 h 562078"/>
                <a:gd name="connsiteX12" fmla="*/ 83129 w 486959"/>
                <a:gd name="connsiteY12" fmla="*/ 269785 h 562078"/>
                <a:gd name="connsiteX13" fmla="*/ 61164 w 486959"/>
                <a:gd name="connsiteY13" fmla="*/ 259025 h 562078"/>
                <a:gd name="connsiteX14" fmla="*/ 0 w 486959"/>
                <a:gd name="connsiteY14" fmla="*/ 151733 h 562078"/>
                <a:gd name="connsiteX15" fmla="*/ 208826 w 486959"/>
                <a:gd name="connsiteY15" fmla="*/ 0 h 56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959" h="562078">
                  <a:moveTo>
                    <a:pt x="208826" y="0"/>
                  </a:moveTo>
                  <a:cubicBezTo>
                    <a:pt x="324157" y="0"/>
                    <a:pt x="417652" y="67933"/>
                    <a:pt x="417652" y="151733"/>
                  </a:cubicBezTo>
                  <a:lnTo>
                    <a:pt x="410394" y="186614"/>
                  </a:lnTo>
                  <a:lnTo>
                    <a:pt x="445202" y="211591"/>
                  </a:lnTo>
                  <a:cubicBezTo>
                    <a:pt x="471002" y="239049"/>
                    <a:pt x="486959" y="276982"/>
                    <a:pt x="486959" y="318882"/>
                  </a:cubicBezTo>
                  <a:cubicBezTo>
                    <a:pt x="486959" y="402682"/>
                    <a:pt x="423129" y="470615"/>
                    <a:pt x="344391" y="470615"/>
                  </a:cubicBezTo>
                  <a:cubicBezTo>
                    <a:pt x="324707" y="470615"/>
                    <a:pt x="305954" y="466369"/>
                    <a:pt x="288897" y="458691"/>
                  </a:cubicBezTo>
                  <a:lnTo>
                    <a:pt x="262857" y="440006"/>
                  </a:lnTo>
                  <a:lnTo>
                    <a:pt x="262739" y="441157"/>
                  </a:lnTo>
                  <a:cubicBezTo>
                    <a:pt x="247456" y="512218"/>
                    <a:pt x="211678" y="562078"/>
                    <a:pt x="169978" y="562078"/>
                  </a:cubicBezTo>
                  <a:cubicBezTo>
                    <a:pt x="114378" y="562078"/>
                    <a:pt x="69306" y="473437"/>
                    <a:pt x="69306" y="364092"/>
                  </a:cubicBezTo>
                  <a:cubicBezTo>
                    <a:pt x="69306" y="336756"/>
                    <a:pt x="72123" y="310714"/>
                    <a:pt x="77218" y="287027"/>
                  </a:cubicBezTo>
                  <a:lnTo>
                    <a:pt x="83129" y="269785"/>
                  </a:lnTo>
                  <a:lnTo>
                    <a:pt x="61164" y="259025"/>
                  </a:lnTo>
                  <a:cubicBezTo>
                    <a:pt x="23374" y="231566"/>
                    <a:pt x="0" y="193633"/>
                    <a:pt x="0" y="151733"/>
                  </a:cubicBezTo>
                  <a:cubicBezTo>
                    <a:pt x="0" y="67933"/>
                    <a:pt x="93495" y="0"/>
                    <a:pt x="208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E53F5267-99A8-477F-9F11-7FF28180FFCB}"/>
                </a:ext>
              </a:extLst>
            </p:cNvPr>
            <p:cNvSpPr/>
            <p:nvPr/>
          </p:nvSpPr>
          <p:spPr>
            <a:xfrm rot="2218317">
              <a:off x="5815195" y="456559"/>
              <a:ext cx="122681" cy="141606"/>
            </a:xfrm>
            <a:custGeom>
              <a:avLst/>
              <a:gdLst>
                <a:gd name="connsiteX0" fmla="*/ 208826 w 486959"/>
                <a:gd name="connsiteY0" fmla="*/ 0 h 562078"/>
                <a:gd name="connsiteX1" fmla="*/ 417652 w 486959"/>
                <a:gd name="connsiteY1" fmla="*/ 151733 h 562078"/>
                <a:gd name="connsiteX2" fmla="*/ 410394 w 486959"/>
                <a:gd name="connsiteY2" fmla="*/ 186614 h 562078"/>
                <a:gd name="connsiteX3" fmla="*/ 445202 w 486959"/>
                <a:gd name="connsiteY3" fmla="*/ 211591 h 562078"/>
                <a:gd name="connsiteX4" fmla="*/ 486959 w 486959"/>
                <a:gd name="connsiteY4" fmla="*/ 318882 h 562078"/>
                <a:gd name="connsiteX5" fmla="*/ 344391 w 486959"/>
                <a:gd name="connsiteY5" fmla="*/ 470615 h 562078"/>
                <a:gd name="connsiteX6" fmla="*/ 288897 w 486959"/>
                <a:gd name="connsiteY6" fmla="*/ 458691 h 562078"/>
                <a:gd name="connsiteX7" fmla="*/ 262857 w 486959"/>
                <a:gd name="connsiteY7" fmla="*/ 440006 h 562078"/>
                <a:gd name="connsiteX8" fmla="*/ 262739 w 486959"/>
                <a:gd name="connsiteY8" fmla="*/ 441157 h 562078"/>
                <a:gd name="connsiteX9" fmla="*/ 169978 w 486959"/>
                <a:gd name="connsiteY9" fmla="*/ 562078 h 562078"/>
                <a:gd name="connsiteX10" fmla="*/ 69306 w 486959"/>
                <a:gd name="connsiteY10" fmla="*/ 364092 h 562078"/>
                <a:gd name="connsiteX11" fmla="*/ 77218 w 486959"/>
                <a:gd name="connsiteY11" fmla="*/ 287027 h 562078"/>
                <a:gd name="connsiteX12" fmla="*/ 83129 w 486959"/>
                <a:gd name="connsiteY12" fmla="*/ 269785 h 562078"/>
                <a:gd name="connsiteX13" fmla="*/ 61164 w 486959"/>
                <a:gd name="connsiteY13" fmla="*/ 259025 h 562078"/>
                <a:gd name="connsiteX14" fmla="*/ 0 w 486959"/>
                <a:gd name="connsiteY14" fmla="*/ 151733 h 562078"/>
                <a:gd name="connsiteX15" fmla="*/ 208826 w 486959"/>
                <a:gd name="connsiteY15" fmla="*/ 0 h 56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959" h="562078">
                  <a:moveTo>
                    <a:pt x="208826" y="0"/>
                  </a:moveTo>
                  <a:cubicBezTo>
                    <a:pt x="324157" y="0"/>
                    <a:pt x="417652" y="67933"/>
                    <a:pt x="417652" y="151733"/>
                  </a:cubicBezTo>
                  <a:lnTo>
                    <a:pt x="410394" y="186614"/>
                  </a:lnTo>
                  <a:lnTo>
                    <a:pt x="445202" y="211591"/>
                  </a:lnTo>
                  <a:cubicBezTo>
                    <a:pt x="471002" y="239049"/>
                    <a:pt x="486959" y="276982"/>
                    <a:pt x="486959" y="318882"/>
                  </a:cubicBezTo>
                  <a:cubicBezTo>
                    <a:pt x="486959" y="402682"/>
                    <a:pt x="423129" y="470615"/>
                    <a:pt x="344391" y="470615"/>
                  </a:cubicBezTo>
                  <a:cubicBezTo>
                    <a:pt x="324707" y="470615"/>
                    <a:pt x="305954" y="466369"/>
                    <a:pt x="288897" y="458691"/>
                  </a:cubicBezTo>
                  <a:lnTo>
                    <a:pt x="262857" y="440006"/>
                  </a:lnTo>
                  <a:lnTo>
                    <a:pt x="262739" y="441157"/>
                  </a:lnTo>
                  <a:cubicBezTo>
                    <a:pt x="247456" y="512218"/>
                    <a:pt x="211678" y="562078"/>
                    <a:pt x="169978" y="562078"/>
                  </a:cubicBezTo>
                  <a:cubicBezTo>
                    <a:pt x="114378" y="562078"/>
                    <a:pt x="69306" y="473437"/>
                    <a:pt x="69306" y="364092"/>
                  </a:cubicBezTo>
                  <a:cubicBezTo>
                    <a:pt x="69306" y="336756"/>
                    <a:pt x="72123" y="310714"/>
                    <a:pt x="77218" y="287027"/>
                  </a:cubicBezTo>
                  <a:lnTo>
                    <a:pt x="83129" y="269785"/>
                  </a:lnTo>
                  <a:lnTo>
                    <a:pt x="61164" y="259025"/>
                  </a:lnTo>
                  <a:cubicBezTo>
                    <a:pt x="23374" y="231566"/>
                    <a:pt x="0" y="193633"/>
                    <a:pt x="0" y="151733"/>
                  </a:cubicBezTo>
                  <a:cubicBezTo>
                    <a:pt x="0" y="67933"/>
                    <a:pt x="93495" y="0"/>
                    <a:pt x="208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AB527E80-6225-4117-BCA6-E58757041A06}"/>
                </a:ext>
              </a:extLst>
            </p:cNvPr>
            <p:cNvSpPr/>
            <p:nvPr/>
          </p:nvSpPr>
          <p:spPr>
            <a:xfrm>
              <a:off x="5857171" y="876240"/>
              <a:ext cx="139369" cy="160868"/>
            </a:xfrm>
            <a:custGeom>
              <a:avLst/>
              <a:gdLst>
                <a:gd name="connsiteX0" fmla="*/ 208826 w 486959"/>
                <a:gd name="connsiteY0" fmla="*/ 0 h 562078"/>
                <a:gd name="connsiteX1" fmla="*/ 417652 w 486959"/>
                <a:gd name="connsiteY1" fmla="*/ 151733 h 562078"/>
                <a:gd name="connsiteX2" fmla="*/ 410394 w 486959"/>
                <a:gd name="connsiteY2" fmla="*/ 186614 h 562078"/>
                <a:gd name="connsiteX3" fmla="*/ 445202 w 486959"/>
                <a:gd name="connsiteY3" fmla="*/ 211591 h 562078"/>
                <a:gd name="connsiteX4" fmla="*/ 486959 w 486959"/>
                <a:gd name="connsiteY4" fmla="*/ 318882 h 562078"/>
                <a:gd name="connsiteX5" fmla="*/ 344391 w 486959"/>
                <a:gd name="connsiteY5" fmla="*/ 470615 h 562078"/>
                <a:gd name="connsiteX6" fmla="*/ 288897 w 486959"/>
                <a:gd name="connsiteY6" fmla="*/ 458691 h 562078"/>
                <a:gd name="connsiteX7" fmla="*/ 262857 w 486959"/>
                <a:gd name="connsiteY7" fmla="*/ 440006 h 562078"/>
                <a:gd name="connsiteX8" fmla="*/ 262739 w 486959"/>
                <a:gd name="connsiteY8" fmla="*/ 441157 h 562078"/>
                <a:gd name="connsiteX9" fmla="*/ 169978 w 486959"/>
                <a:gd name="connsiteY9" fmla="*/ 562078 h 562078"/>
                <a:gd name="connsiteX10" fmla="*/ 69306 w 486959"/>
                <a:gd name="connsiteY10" fmla="*/ 364092 h 562078"/>
                <a:gd name="connsiteX11" fmla="*/ 77218 w 486959"/>
                <a:gd name="connsiteY11" fmla="*/ 287027 h 562078"/>
                <a:gd name="connsiteX12" fmla="*/ 83129 w 486959"/>
                <a:gd name="connsiteY12" fmla="*/ 269785 h 562078"/>
                <a:gd name="connsiteX13" fmla="*/ 61164 w 486959"/>
                <a:gd name="connsiteY13" fmla="*/ 259025 h 562078"/>
                <a:gd name="connsiteX14" fmla="*/ 0 w 486959"/>
                <a:gd name="connsiteY14" fmla="*/ 151733 h 562078"/>
                <a:gd name="connsiteX15" fmla="*/ 208826 w 486959"/>
                <a:gd name="connsiteY15" fmla="*/ 0 h 56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959" h="562078">
                  <a:moveTo>
                    <a:pt x="208826" y="0"/>
                  </a:moveTo>
                  <a:cubicBezTo>
                    <a:pt x="324157" y="0"/>
                    <a:pt x="417652" y="67933"/>
                    <a:pt x="417652" y="151733"/>
                  </a:cubicBezTo>
                  <a:lnTo>
                    <a:pt x="410394" y="186614"/>
                  </a:lnTo>
                  <a:lnTo>
                    <a:pt x="445202" y="211591"/>
                  </a:lnTo>
                  <a:cubicBezTo>
                    <a:pt x="471002" y="239049"/>
                    <a:pt x="486959" y="276982"/>
                    <a:pt x="486959" y="318882"/>
                  </a:cubicBezTo>
                  <a:cubicBezTo>
                    <a:pt x="486959" y="402682"/>
                    <a:pt x="423129" y="470615"/>
                    <a:pt x="344391" y="470615"/>
                  </a:cubicBezTo>
                  <a:cubicBezTo>
                    <a:pt x="324707" y="470615"/>
                    <a:pt x="305954" y="466369"/>
                    <a:pt x="288897" y="458691"/>
                  </a:cubicBezTo>
                  <a:lnTo>
                    <a:pt x="262857" y="440006"/>
                  </a:lnTo>
                  <a:lnTo>
                    <a:pt x="262739" y="441157"/>
                  </a:lnTo>
                  <a:cubicBezTo>
                    <a:pt x="247456" y="512218"/>
                    <a:pt x="211678" y="562078"/>
                    <a:pt x="169978" y="562078"/>
                  </a:cubicBezTo>
                  <a:cubicBezTo>
                    <a:pt x="114378" y="562078"/>
                    <a:pt x="69306" y="473437"/>
                    <a:pt x="69306" y="364092"/>
                  </a:cubicBezTo>
                  <a:cubicBezTo>
                    <a:pt x="69306" y="336756"/>
                    <a:pt x="72123" y="310714"/>
                    <a:pt x="77218" y="287027"/>
                  </a:cubicBezTo>
                  <a:lnTo>
                    <a:pt x="83129" y="269785"/>
                  </a:lnTo>
                  <a:lnTo>
                    <a:pt x="61164" y="259025"/>
                  </a:lnTo>
                  <a:cubicBezTo>
                    <a:pt x="23374" y="231566"/>
                    <a:pt x="0" y="193633"/>
                    <a:pt x="0" y="151733"/>
                  </a:cubicBezTo>
                  <a:cubicBezTo>
                    <a:pt x="0" y="67933"/>
                    <a:pt x="93495" y="0"/>
                    <a:pt x="208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E39FED8-D321-4DB3-AFE1-83EE6E751184}"/>
              </a:ext>
            </a:extLst>
          </p:cNvPr>
          <p:cNvGrpSpPr/>
          <p:nvPr/>
        </p:nvGrpSpPr>
        <p:grpSpPr>
          <a:xfrm>
            <a:off x="5885432" y="3429465"/>
            <a:ext cx="1948319" cy="381041"/>
            <a:chOff x="5885432" y="3429465"/>
            <a:chExt cx="1948319" cy="381041"/>
          </a:xfrm>
        </p:grpSpPr>
        <p:grpSp>
          <p:nvGrpSpPr>
            <p:cNvPr id="31" name="组合 30">
              <a:extLst>
                <a:ext uri="{FF2B5EF4-FFF2-40B4-BE49-F238E27FC236}">
                  <a16:creationId xmlns:a16="http://schemas.microsoft.com/office/drawing/2014/main" id="{4BC6DEB8-EFC7-4FAD-9285-164F428BDF99}"/>
                </a:ext>
              </a:extLst>
            </p:cNvPr>
            <p:cNvGrpSpPr/>
            <p:nvPr/>
          </p:nvGrpSpPr>
          <p:grpSpPr>
            <a:xfrm>
              <a:off x="5885432" y="3444564"/>
              <a:ext cx="931854" cy="365942"/>
              <a:chOff x="3528290" y="3038765"/>
              <a:chExt cx="1902691" cy="957983"/>
            </a:xfrm>
          </p:grpSpPr>
          <p:sp>
            <p:nvSpPr>
              <p:cNvPr id="32" name="矩形: 圆角 31">
                <a:extLst>
                  <a:ext uri="{FF2B5EF4-FFF2-40B4-BE49-F238E27FC236}">
                    <a16:creationId xmlns:a16="http://schemas.microsoft.com/office/drawing/2014/main" id="{273F0963-A4F0-4355-88AA-CAFDDDE27D8A}"/>
                  </a:ext>
                </a:extLst>
              </p:cNvPr>
              <p:cNvSpPr/>
              <p:nvPr/>
            </p:nvSpPr>
            <p:spPr>
              <a:xfrm>
                <a:off x="3528290" y="3038765"/>
                <a:ext cx="1902691" cy="957983"/>
              </a:xfrm>
              <a:prstGeom prst="roundRect">
                <a:avLst>
                  <a:gd name="adj" fmla="val 37878"/>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33" name="组合 32">
                <a:extLst>
                  <a:ext uri="{FF2B5EF4-FFF2-40B4-BE49-F238E27FC236}">
                    <a16:creationId xmlns:a16="http://schemas.microsoft.com/office/drawing/2014/main" id="{3BD5B6FA-BE91-4469-8D7E-E66819774675}"/>
                  </a:ext>
                </a:extLst>
              </p:cNvPr>
              <p:cNvGrpSpPr/>
              <p:nvPr/>
            </p:nvGrpSpPr>
            <p:grpSpPr>
              <a:xfrm>
                <a:off x="3729800" y="3048667"/>
                <a:ext cx="1456396" cy="938172"/>
                <a:chOff x="3729800" y="3048667"/>
                <a:chExt cx="1456396" cy="938172"/>
              </a:xfrm>
            </p:grpSpPr>
            <p:sp>
              <p:nvSpPr>
                <p:cNvPr id="34" name="矩形: 剪去左右顶角 33">
                  <a:extLst>
                    <a:ext uri="{FF2B5EF4-FFF2-40B4-BE49-F238E27FC236}">
                      <a16:creationId xmlns:a16="http://schemas.microsoft.com/office/drawing/2014/main" id="{0308442E-C1E1-4854-97D0-904BB77A431F}"/>
                    </a:ext>
                  </a:extLst>
                </p:cNvPr>
                <p:cNvSpPr/>
                <p:nvPr/>
              </p:nvSpPr>
              <p:spPr>
                <a:xfrm rot="16200000">
                  <a:off x="3606100" y="3394281"/>
                  <a:ext cx="464458" cy="217058"/>
                </a:xfrm>
                <a:prstGeom prst="snip2Same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平行四边形 34">
                  <a:extLst>
                    <a:ext uri="{FF2B5EF4-FFF2-40B4-BE49-F238E27FC236}">
                      <a16:creationId xmlns:a16="http://schemas.microsoft.com/office/drawing/2014/main" id="{49D1655A-077A-4D36-8C91-EC0995D471BD}"/>
                    </a:ext>
                  </a:extLst>
                </p:cNvPr>
                <p:cNvSpPr/>
                <p:nvPr/>
              </p:nvSpPr>
              <p:spPr>
                <a:xfrm>
                  <a:off x="4053245" y="3190698"/>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平行四边形 35">
                  <a:extLst>
                    <a:ext uri="{FF2B5EF4-FFF2-40B4-BE49-F238E27FC236}">
                      <a16:creationId xmlns:a16="http://schemas.microsoft.com/office/drawing/2014/main" id="{C0207A3F-B87B-4F79-B36B-9A88BA38114A}"/>
                    </a:ext>
                  </a:extLst>
                </p:cNvPr>
                <p:cNvSpPr/>
                <p:nvPr/>
              </p:nvSpPr>
              <p:spPr>
                <a:xfrm>
                  <a:off x="4053246" y="3735040"/>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7" name="空心弧 36">
                  <a:extLst>
                    <a:ext uri="{FF2B5EF4-FFF2-40B4-BE49-F238E27FC236}">
                      <a16:creationId xmlns:a16="http://schemas.microsoft.com/office/drawing/2014/main" id="{E5953FB5-B741-4C6C-8A1D-3CFA836CCCDD}"/>
                    </a:ext>
                  </a:extLst>
                </p:cNvPr>
                <p:cNvSpPr/>
                <p:nvPr/>
              </p:nvSpPr>
              <p:spPr>
                <a:xfrm rot="8938424">
                  <a:off x="4407306" y="3048667"/>
                  <a:ext cx="778890" cy="938172"/>
                </a:xfrm>
                <a:prstGeom prst="blockArc">
                  <a:avLst>
                    <a:gd name="adj1" fmla="val 10738536"/>
                    <a:gd name="adj2" fmla="val 14692706"/>
                    <a:gd name="adj3" fmla="val 1996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grpSp>
          <p:nvGrpSpPr>
            <p:cNvPr id="38" name="组合 37">
              <a:extLst>
                <a:ext uri="{FF2B5EF4-FFF2-40B4-BE49-F238E27FC236}">
                  <a16:creationId xmlns:a16="http://schemas.microsoft.com/office/drawing/2014/main" id="{18534EF6-44BD-41B6-AA8E-C65A40373E8C}"/>
                </a:ext>
              </a:extLst>
            </p:cNvPr>
            <p:cNvGrpSpPr/>
            <p:nvPr/>
          </p:nvGrpSpPr>
          <p:grpSpPr>
            <a:xfrm>
              <a:off x="6901897" y="3429465"/>
              <a:ext cx="931854" cy="365942"/>
              <a:chOff x="3528290" y="3038765"/>
              <a:chExt cx="1902691" cy="957983"/>
            </a:xfrm>
          </p:grpSpPr>
          <p:sp>
            <p:nvSpPr>
              <p:cNvPr id="39" name="矩形: 圆角 38">
                <a:extLst>
                  <a:ext uri="{FF2B5EF4-FFF2-40B4-BE49-F238E27FC236}">
                    <a16:creationId xmlns:a16="http://schemas.microsoft.com/office/drawing/2014/main" id="{BD3C8175-0943-4473-A4C9-8E7756FA04DE}"/>
                  </a:ext>
                </a:extLst>
              </p:cNvPr>
              <p:cNvSpPr/>
              <p:nvPr/>
            </p:nvSpPr>
            <p:spPr>
              <a:xfrm>
                <a:off x="3528290" y="3038765"/>
                <a:ext cx="1902691" cy="957983"/>
              </a:xfrm>
              <a:prstGeom prst="roundRect">
                <a:avLst>
                  <a:gd name="adj" fmla="val 3787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40" name="组合 39">
                <a:extLst>
                  <a:ext uri="{FF2B5EF4-FFF2-40B4-BE49-F238E27FC236}">
                    <a16:creationId xmlns:a16="http://schemas.microsoft.com/office/drawing/2014/main" id="{74BBB651-895F-4D5E-B7A6-5EEE8CB1207F}"/>
                  </a:ext>
                </a:extLst>
              </p:cNvPr>
              <p:cNvGrpSpPr/>
              <p:nvPr/>
            </p:nvGrpSpPr>
            <p:grpSpPr>
              <a:xfrm>
                <a:off x="3729800" y="3048667"/>
                <a:ext cx="1456396" cy="938172"/>
                <a:chOff x="3729800" y="3048667"/>
                <a:chExt cx="1456396" cy="938172"/>
              </a:xfrm>
            </p:grpSpPr>
            <p:sp>
              <p:nvSpPr>
                <p:cNvPr id="41" name="矩形: 剪去左右顶角 40">
                  <a:extLst>
                    <a:ext uri="{FF2B5EF4-FFF2-40B4-BE49-F238E27FC236}">
                      <a16:creationId xmlns:a16="http://schemas.microsoft.com/office/drawing/2014/main" id="{481E2C8D-4445-4DC7-B45D-D99599BBE8F1}"/>
                    </a:ext>
                  </a:extLst>
                </p:cNvPr>
                <p:cNvSpPr/>
                <p:nvPr/>
              </p:nvSpPr>
              <p:spPr>
                <a:xfrm rot="16200000">
                  <a:off x="3606100" y="3394281"/>
                  <a:ext cx="464458" cy="217058"/>
                </a:xfrm>
                <a:prstGeom prst="snip2Same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平行四边形 41">
                  <a:extLst>
                    <a:ext uri="{FF2B5EF4-FFF2-40B4-BE49-F238E27FC236}">
                      <a16:creationId xmlns:a16="http://schemas.microsoft.com/office/drawing/2014/main" id="{6AB0FA03-A0B3-4C8E-82F2-B8EB4A49B023}"/>
                    </a:ext>
                  </a:extLst>
                </p:cNvPr>
                <p:cNvSpPr/>
                <p:nvPr/>
              </p:nvSpPr>
              <p:spPr>
                <a:xfrm>
                  <a:off x="4053245" y="3190698"/>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平行四边形 42">
                  <a:extLst>
                    <a:ext uri="{FF2B5EF4-FFF2-40B4-BE49-F238E27FC236}">
                      <a16:creationId xmlns:a16="http://schemas.microsoft.com/office/drawing/2014/main" id="{7A01C883-2BCC-4F01-896B-A5BC88462711}"/>
                    </a:ext>
                  </a:extLst>
                </p:cNvPr>
                <p:cNvSpPr/>
                <p:nvPr/>
              </p:nvSpPr>
              <p:spPr>
                <a:xfrm>
                  <a:off x="4053246" y="3735040"/>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4" name="空心弧 43">
                  <a:extLst>
                    <a:ext uri="{FF2B5EF4-FFF2-40B4-BE49-F238E27FC236}">
                      <a16:creationId xmlns:a16="http://schemas.microsoft.com/office/drawing/2014/main" id="{FECFFA9C-FDDA-43C3-B889-939BB2FC4406}"/>
                    </a:ext>
                  </a:extLst>
                </p:cNvPr>
                <p:cNvSpPr/>
                <p:nvPr/>
              </p:nvSpPr>
              <p:spPr>
                <a:xfrm rot="8938424">
                  <a:off x="4407306" y="3048667"/>
                  <a:ext cx="778890" cy="938172"/>
                </a:xfrm>
                <a:prstGeom prst="blockArc">
                  <a:avLst>
                    <a:gd name="adj1" fmla="val 10738536"/>
                    <a:gd name="adj2" fmla="val 14692706"/>
                    <a:gd name="adj3" fmla="val 1996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sp>
          <p:nvSpPr>
            <p:cNvPr id="51" name="任意多边形: 形状 50">
              <a:extLst>
                <a:ext uri="{FF2B5EF4-FFF2-40B4-BE49-F238E27FC236}">
                  <a16:creationId xmlns:a16="http://schemas.microsoft.com/office/drawing/2014/main" id="{21BFC0CB-795A-4D4A-BF3D-A3C653ADAB19}"/>
                </a:ext>
              </a:extLst>
            </p:cNvPr>
            <p:cNvSpPr/>
            <p:nvPr/>
          </p:nvSpPr>
          <p:spPr>
            <a:xfrm rot="4089887">
              <a:off x="6799437" y="3440539"/>
              <a:ext cx="118003" cy="230582"/>
            </a:xfrm>
            <a:custGeom>
              <a:avLst/>
              <a:gdLst>
                <a:gd name="connsiteX0" fmla="*/ 88938 w 118003"/>
                <a:gd name="connsiteY0" fmla="*/ 0 h 230582"/>
                <a:gd name="connsiteX1" fmla="*/ 62898 w 118003"/>
                <a:gd name="connsiteY1" fmla="*/ 94763 h 230582"/>
                <a:gd name="connsiteX2" fmla="*/ 62977 w 118003"/>
                <a:gd name="connsiteY2" fmla="*/ 94785 h 230582"/>
                <a:gd name="connsiteX3" fmla="*/ 62690 w 118003"/>
                <a:gd name="connsiteY3" fmla="*/ 96782 h 230582"/>
                <a:gd name="connsiteX4" fmla="*/ 69373 w 118003"/>
                <a:gd name="connsiteY4" fmla="*/ 102778 h 230582"/>
                <a:gd name="connsiteX5" fmla="*/ 118003 w 118003"/>
                <a:gd name="connsiteY5" fmla="*/ 100140 h 230582"/>
                <a:gd name="connsiteX6" fmla="*/ 56641 w 118003"/>
                <a:gd name="connsiteY6" fmla="*/ 230582 h 230582"/>
                <a:gd name="connsiteX7" fmla="*/ 61282 w 118003"/>
                <a:gd name="connsiteY7" fmla="*/ 148429 h 230582"/>
                <a:gd name="connsiteX8" fmla="*/ 61182 w 118003"/>
                <a:gd name="connsiteY8" fmla="*/ 148421 h 230582"/>
                <a:gd name="connsiteX9" fmla="*/ 61279 w 118003"/>
                <a:gd name="connsiteY9" fmla="*/ 147730 h 230582"/>
                <a:gd name="connsiteX10" fmla="*/ 54596 w 118003"/>
                <a:gd name="connsiteY10" fmla="*/ 141734 h 230582"/>
                <a:gd name="connsiteX11" fmla="*/ 0 w 118003"/>
                <a:gd name="connsiteY11" fmla="*/ 144696 h 230582"/>
                <a:gd name="connsiteX12" fmla="*/ 38921 w 118003"/>
                <a:gd name="connsiteY12" fmla="*/ 2715 h 230582"/>
                <a:gd name="connsiteX13" fmla="*/ 88938 w 118003"/>
                <a:gd name="connsiteY13" fmla="*/ 0 h 2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003" h="230582">
                  <a:moveTo>
                    <a:pt x="88938" y="0"/>
                  </a:moveTo>
                  <a:lnTo>
                    <a:pt x="62898" y="94763"/>
                  </a:lnTo>
                  <a:lnTo>
                    <a:pt x="62977" y="94785"/>
                  </a:lnTo>
                  <a:cubicBezTo>
                    <a:pt x="62800" y="95429"/>
                    <a:pt x="62652" y="96085"/>
                    <a:pt x="62690" y="96782"/>
                  </a:cubicBezTo>
                  <a:cubicBezTo>
                    <a:pt x="62880" y="100294"/>
                    <a:pt x="65872" y="102968"/>
                    <a:pt x="69373" y="102778"/>
                  </a:cubicBezTo>
                  <a:lnTo>
                    <a:pt x="118003" y="100140"/>
                  </a:lnTo>
                  <a:cubicBezTo>
                    <a:pt x="118003" y="100140"/>
                    <a:pt x="56641" y="230582"/>
                    <a:pt x="56641" y="230582"/>
                  </a:cubicBezTo>
                  <a:lnTo>
                    <a:pt x="61282" y="148429"/>
                  </a:lnTo>
                  <a:lnTo>
                    <a:pt x="61182" y="148421"/>
                  </a:lnTo>
                  <a:cubicBezTo>
                    <a:pt x="61197" y="148175"/>
                    <a:pt x="61292" y="147975"/>
                    <a:pt x="61279" y="147730"/>
                  </a:cubicBezTo>
                  <a:cubicBezTo>
                    <a:pt x="61089" y="144217"/>
                    <a:pt x="58104" y="141543"/>
                    <a:pt x="54596" y="141734"/>
                  </a:cubicBezTo>
                  <a:lnTo>
                    <a:pt x="0" y="144696"/>
                  </a:lnTo>
                  <a:lnTo>
                    <a:pt x="38921" y="2715"/>
                  </a:lnTo>
                  <a:lnTo>
                    <a:pt x="88938"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16CAF87C-2743-4576-A880-8C01B81657F5}"/>
                </a:ext>
              </a:extLst>
            </p:cNvPr>
            <p:cNvSpPr/>
            <p:nvPr/>
          </p:nvSpPr>
          <p:spPr>
            <a:xfrm rot="4089887">
              <a:off x="6786569" y="3500374"/>
              <a:ext cx="118003" cy="230582"/>
            </a:xfrm>
            <a:custGeom>
              <a:avLst/>
              <a:gdLst>
                <a:gd name="connsiteX0" fmla="*/ 88938 w 118003"/>
                <a:gd name="connsiteY0" fmla="*/ 0 h 230582"/>
                <a:gd name="connsiteX1" fmla="*/ 62898 w 118003"/>
                <a:gd name="connsiteY1" fmla="*/ 94763 h 230582"/>
                <a:gd name="connsiteX2" fmla="*/ 62977 w 118003"/>
                <a:gd name="connsiteY2" fmla="*/ 94785 h 230582"/>
                <a:gd name="connsiteX3" fmla="*/ 62690 w 118003"/>
                <a:gd name="connsiteY3" fmla="*/ 96782 h 230582"/>
                <a:gd name="connsiteX4" fmla="*/ 69373 w 118003"/>
                <a:gd name="connsiteY4" fmla="*/ 102778 h 230582"/>
                <a:gd name="connsiteX5" fmla="*/ 118003 w 118003"/>
                <a:gd name="connsiteY5" fmla="*/ 100140 h 230582"/>
                <a:gd name="connsiteX6" fmla="*/ 56641 w 118003"/>
                <a:gd name="connsiteY6" fmla="*/ 230582 h 230582"/>
                <a:gd name="connsiteX7" fmla="*/ 61282 w 118003"/>
                <a:gd name="connsiteY7" fmla="*/ 148429 h 230582"/>
                <a:gd name="connsiteX8" fmla="*/ 61182 w 118003"/>
                <a:gd name="connsiteY8" fmla="*/ 148421 h 230582"/>
                <a:gd name="connsiteX9" fmla="*/ 61279 w 118003"/>
                <a:gd name="connsiteY9" fmla="*/ 147730 h 230582"/>
                <a:gd name="connsiteX10" fmla="*/ 54596 w 118003"/>
                <a:gd name="connsiteY10" fmla="*/ 141734 h 230582"/>
                <a:gd name="connsiteX11" fmla="*/ 0 w 118003"/>
                <a:gd name="connsiteY11" fmla="*/ 144696 h 230582"/>
                <a:gd name="connsiteX12" fmla="*/ 38921 w 118003"/>
                <a:gd name="connsiteY12" fmla="*/ 2715 h 230582"/>
                <a:gd name="connsiteX13" fmla="*/ 88938 w 118003"/>
                <a:gd name="connsiteY13" fmla="*/ 0 h 2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003" h="230582">
                  <a:moveTo>
                    <a:pt x="88938" y="0"/>
                  </a:moveTo>
                  <a:lnTo>
                    <a:pt x="62898" y="94763"/>
                  </a:lnTo>
                  <a:lnTo>
                    <a:pt x="62977" y="94785"/>
                  </a:lnTo>
                  <a:cubicBezTo>
                    <a:pt x="62800" y="95429"/>
                    <a:pt x="62652" y="96085"/>
                    <a:pt x="62690" y="96782"/>
                  </a:cubicBezTo>
                  <a:cubicBezTo>
                    <a:pt x="62880" y="100294"/>
                    <a:pt x="65872" y="102968"/>
                    <a:pt x="69373" y="102778"/>
                  </a:cubicBezTo>
                  <a:lnTo>
                    <a:pt x="118003" y="100140"/>
                  </a:lnTo>
                  <a:cubicBezTo>
                    <a:pt x="118003" y="100140"/>
                    <a:pt x="56641" y="230582"/>
                    <a:pt x="56641" y="230582"/>
                  </a:cubicBezTo>
                  <a:lnTo>
                    <a:pt x="61282" y="148429"/>
                  </a:lnTo>
                  <a:lnTo>
                    <a:pt x="61182" y="148421"/>
                  </a:lnTo>
                  <a:cubicBezTo>
                    <a:pt x="61197" y="148175"/>
                    <a:pt x="61292" y="147975"/>
                    <a:pt x="61279" y="147730"/>
                  </a:cubicBezTo>
                  <a:cubicBezTo>
                    <a:pt x="61089" y="144217"/>
                    <a:pt x="58104" y="141543"/>
                    <a:pt x="54596" y="141734"/>
                  </a:cubicBezTo>
                  <a:lnTo>
                    <a:pt x="0" y="144696"/>
                  </a:lnTo>
                  <a:lnTo>
                    <a:pt x="38921" y="2715"/>
                  </a:lnTo>
                  <a:lnTo>
                    <a:pt x="88938"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793BEA7B-E53B-46FD-8951-B19A57791287}"/>
                </a:ext>
              </a:extLst>
            </p:cNvPr>
            <p:cNvSpPr/>
            <p:nvPr/>
          </p:nvSpPr>
          <p:spPr>
            <a:xfrm rot="3401945">
              <a:off x="6763440" y="3594981"/>
              <a:ext cx="136638" cy="230582"/>
            </a:xfrm>
            <a:custGeom>
              <a:avLst/>
              <a:gdLst>
                <a:gd name="connsiteX0" fmla="*/ 88938 w 118003"/>
                <a:gd name="connsiteY0" fmla="*/ 0 h 230582"/>
                <a:gd name="connsiteX1" fmla="*/ 62898 w 118003"/>
                <a:gd name="connsiteY1" fmla="*/ 94763 h 230582"/>
                <a:gd name="connsiteX2" fmla="*/ 62977 w 118003"/>
                <a:gd name="connsiteY2" fmla="*/ 94785 h 230582"/>
                <a:gd name="connsiteX3" fmla="*/ 62690 w 118003"/>
                <a:gd name="connsiteY3" fmla="*/ 96782 h 230582"/>
                <a:gd name="connsiteX4" fmla="*/ 69373 w 118003"/>
                <a:gd name="connsiteY4" fmla="*/ 102778 h 230582"/>
                <a:gd name="connsiteX5" fmla="*/ 118003 w 118003"/>
                <a:gd name="connsiteY5" fmla="*/ 100140 h 230582"/>
                <a:gd name="connsiteX6" fmla="*/ 56641 w 118003"/>
                <a:gd name="connsiteY6" fmla="*/ 230582 h 230582"/>
                <a:gd name="connsiteX7" fmla="*/ 61282 w 118003"/>
                <a:gd name="connsiteY7" fmla="*/ 148429 h 230582"/>
                <a:gd name="connsiteX8" fmla="*/ 61182 w 118003"/>
                <a:gd name="connsiteY8" fmla="*/ 148421 h 230582"/>
                <a:gd name="connsiteX9" fmla="*/ 61279 w 118003"/>
                <a:gd name="connsiteY9" fmla="*/ 147730 h 230582"/>
                <a:gd name="connsiteX10" fmla="*/ 54596 w 118003"/>
                <a:gd name="connsiteY10" fmla="*/ 141734 h 230582"/>
                <a:gd name="connsiteX11" fmla="*/ 0 w 118003"/>
                <a:gd name="connsiteY11" fmla="*/ 144696 h 230582"/>
                <a:gd name="connsiteX12" fmla="*/ 38921 w 118003"/>
                <a:gd name="connsiteY12" fmla="*/ 2715 h 230582"/>
                <a:gd name="connsiteX13" fmla="*/ 88938 w 118003"/>
                <a:gd name="connsiteY13" fmla="*/ 0 h 2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003" h="230582">
                  <a:moveTo>
                    <a:pt x="88938" y="0"/>
                  </a:moveTo>
                  <a:lnTo>
                    <a:pt x="62898" y="94763"/>
                  </a:lnTo>
                  <a:lnTo>
                    <a:pt x="62977" y="94785"/>
                  </a:lnTo>
                  <a:cubicBezTo>
                    <a:pt x="62800" y="95429"/>
                    <a:pt x="62652" y="96085"/>
                    <a:pt x="62690" y="96782"/>
                  </a:cubicBezTo>
                  <a:cubicBezTo>
                    <a:pt x="62880" y="100294"/>
                    <a:pt x="65872" y="102968"/>
                    <a:pt x="69373" y="102778"/>
                  </a:cubicBezTo>
                  <a:lnTo>
                    <a:pt x="118003" y="100140"/>
                  </a:lnTo>
                  <a:cubicBezTo>
                    <a:pt x="118003" y="100140"/>
                    <a:pt x="56641" y="230582"/>
                    <a:pt x="56641" y="230582"/>
                  </a:cubicBezTo>
                  <a:lnTo>
                    <a:pt x="61282" y="148429"/>
                  </a:lnTo>
                  <a:lnTo>
                    <a:pt x="61182" y="148421"/>
                  </a:lnTo>
                  <a:cubicBezTo>
                    <a:pt x="61197" y="148175"/>
                    <a:pt x="61292" y="147975"/>
                    <a:pt x="61279" y="147730"/>
                  </a:cubicBezTo>
                  <a:cubicBezTo>
                    <a:pt x="61089" y="144217"/>
                    <a:pt x="58104" y="141543"/>
                    <a:pt x="54596" y="141734"/>
                  </a:cubicBezTo>
                  <a:lnTo>
                    <a:pt x="0" y="144696"/>
                  </a:lnTo>
                  <a:lnTo>
                    <a:pt x="38921" y="2715"/>
                  </a:lnTo>
                  <a:lnTo>
                    <a:pt x="88938"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7924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91"/>
                                        </p:tgtEl>
                                        <p:attrNameLst>
                                          <p:attrName>style.visibility</p:attrName>
                                        </p:attrNameLst>
                                      </p:cBhvr>
                                      <p:to>
                                        <p:strVal val="visible"/>
                                      </p:to>
                                    </p:set>
                                    <p:anim calcmode="lin" valueType="num">
                                      <p:cBhvr additive="base">
                                        <p:cTn id="7" dur="500" fill="hold"/>
                                        <p:tgtEl>
                                          <p:spTgt spid="3191"/>
                                        </p:tgtEl>
                                        <p:attrNameLst>
                                          <p:attrName>ppt_x</p:attrName>
                                        </p:attrNameLst>
                                      </p:cBhvr>
                                      <p:tavLst>
                                        <p:tav tm="0">
                                          <p:val>
                                            <p:strVal val="#ppt_x"/>
                                          </p:val>
                                        </p:tav>
                                        <p:tav tm="100000">
                                          <p:val>
                                            <p:strVal val="#ppt_x"/>
                                          </p:val>
                                        </p:tav>
                                      </p:tavLst>
                                    </p:anim>
                                    <p:anim calcmode="lin" valueType="num">
                                      <p:cBhvr additive="base">
                                        <p:cTn id="8" dur="500" fill="hold"/>
                                        <p:tgtEl>
                                          <p:spTgt spid="319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09"/>
                                        </p:tgtEl>
                                        <p:attrNameLst>
                                          <p:attrName>style.visibility</p:attrName>
                                        </p:attrNameLst>
                                      </p:cBhvr>
                                      <p:to>
                                        <p:strVal val="visible"/>
                                      </p:to>
                                    </p:set>
                                    <p:anim calcmode="lin" valueType="num">
                                      <p:cBhvr additive="base">
                                        <p:cTn id="11" dur="500" fill="hold"/>
                                        <p:tgtEl>
                                          <p:spTgt spid="3109"/>
                                        </p:tgtEl>
                                        <p:attrNameLst>
                                          <p:attrName>ppt_x</p:attrName>
                                        </p:attrNameLst>
                                      </p:cBhvr>
                                      <p:tavLst>
                                        <p:tav tm="0">
                                          <p:val>
                                            <p:strVal val="#ppt_x"/>
                                          </p:val>
                                        </p:tav>
                                        <p:tav tm="100000">
                                          <p:val>
                                            <p:strVal val="#ppt_x"/>
                                          </p:val>
                                        </p:tav>
                                      </p:tavLst>
                                    </p:anim>
                                    <p:anim calcmode="lin" valueType="num">
                                      <p:cBhvr additive="base">
                                        <p:cTn id="12" dur="500" fill="hold"/>
                                        <p:tgtEl>
                                          <p:spTgt spid="310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192"/>
                                        </p:tgtEl>
                                        <p:attrNameLst>
                                          <p:attrName>style.visibility</p:attrName>
                                        </p:attrNameLst>
                                      </p:cBhvr>
                                      <p:to>
                                        <p:strVal val="visible"/>
                                      </p:to>
                                    </p:set>
                                    <p:anim calcmode="lin" valueType="num">
                                      <p:cBhvr additive="base">
                                        <p:cTn id="21" dur="500" fill="hold"/>
                                        <p:tgtEl>
                                          <p:spTgt spid="3192"/>
                                        </p:tgtEl>
                                        <p:attrNameLst>
                                          <p:attrName>ppt_x</p:attrName>
                                        </p:attrNameLst>
                                      </p:cBhvr>
                                      <p:tavLst>
                                        <p:tav tm="0">
                                          <p:val>
                                            <p:strVal val="#ppt_x"/>
                                          </p:val>
                                        </p:tav>
                                        <p:tav tm="100000">
                                          <p:val>
                                            <p:strVal val="#ppt_x"/>
                                          </p:val>
                                        </p:tav>
                                      </p:tavLst>
                                    </p:anim>
                                    <p:anim calcmode="lin" valueType="num">
                                      <p:cBhvr additive="base">
                                        <p:cTn id="22" dur="500" fill="hold"/>
                                        <p:tgtEl>
                                          <p:spTgt spid="319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188"/>
                                        </p:tgtEl>
                                        <p:attrNameLst>
                                          <p:attrName>style.visibility</p:attrName>
                                        </p:attrNameLst>
                                      </p:cBhvr>
                                      <p:to>
                                        <p:strVal val="visible"/>
                                      </p:to>
                                    </p:set>
                                    <p:anim calcmode="lin" valueType="num">
                                      <p:cBhvr additive="base">
                                        <p:cTn id="25" dur="500" fill="hold"/>
                                        <p:tgtEl>
                                          <p:spTgt spid="3188"/>
                                        </p:tgtEl>
                                        <p:attrNameLst>
                                          <p:attrName>ppt_x</p:attrName>
                                        </p:attrNameLst>
                                      </p:cBhvr>
                                      <p:tavLst>
                                        <p:tav tm="0">
                                          <p:val>
                                            <p:strVal val="#ppt_x"/>
                                          </p:val>
                                        </p:tav>
                                        <p:tav tm="100000">
                                          <p:val>
                                            <p:strVal val="#ppt_x"/>
                                          </p:val>
                                        </p:tav>
                                      </p:tavLst>
                                    </p:anim>
                                    <p:anim calcmode="lin" valueType="num">
                                      <p:cBhvr additive="base">
                                        <p:cTn id="26" dur="500" fill="hold"/>
                                        <p:tgtEl>
                                          <p:spTgt spid="318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9" grpId="0"/>
      <p:bldP spid="31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D5957363-3DA5-4592-AA65-601F5AEFE101}"/>
              </a:ext>
            </a:extLst>
          </p:cNvPr>
          <p:cNvSpPr txBox="1">
            <a:spLocks noChangeArrowheads="1"/>
          </p:cNvSpPr>
          <p:nvPr/>
        </p:nvSpPr>
        <p:spPr bwMode="auto">
          <a:xfrm>
            <a:off x="302342" y="2290918"/>
            <a:ext cx="533400" cy="206210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sz="3200" b="1" dirty="0">
                <a:ea typeface="楷体_GB2312" pitchFamily="49" charset="-122"/>
              </a:rPr>
              <a:t>元胞规则</a:t>
            </a:r>
          </a:p>
        </p:txBody>
      </p:sp>
      <p:sp>
        <p:nvSpPr>
          <p:cNvPr id="3109" name="矩形 3108">
            <a:extLst>
              <a:ext uri="{FF2B5EF4-FFF2-40B4-BE49-F238E27FC236}">
                <a16:creationId xmlns:a16="http://schemas.microsoft.com/office/drawing/2014/main" id="{6459773C-C91C-447D-8215-15F8FADEB5F6}"/>
              </a:ext>
            </a:extLst>
          </p:cNvPr>
          <p:cNvSpPr/>
          <p:nvPr/>
        </p:nvSpPr>
        <p:spPr>
          <a:xfrm>
            <a:off x="3761521" y="678114"/>
            <a:ext cx="1620957" cy="523220"/>
          </a:xfrm>
          <a:prstGeom prst="rect">
            <a:avLst/>
          </a:prstGeom>
        </p:spPr>
        <p:txBody>
          <a:bodyPr wrap="none">
            <a:spAutoFit/>
          </a:bodyPr>
          <a:lstStyle/>
          <a:p>
            <a:r>
              <a:rPr lang="zh-CN" altLang="en-US"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随机减速</a:t>
            </a:r>
            <a:endParaRPr lang="zh-CN" altLang="en-US" sz="2800" b="1" dirty="0"/>
          </a:p>
        </p:txBody>
      </p:sp>
      <p:sp>
        <p:nvSpPr>
          <p:cNvPr id="3188" name="矩形 3187">
            <a:extLst>
              <a:ext uri="{FF2B5EF4-FFF2-40B4-BE49-F238E27FC236}">
                <a16:creationId xmlns:a16="http://schemas.microsoft.com/office/drawing/2014/main" id="{3BF65E63-C26C-43A5-9CE2-008E6547A82A}"/>
              </a:ext>
            </a:extLst>
          </p:cNvPr>
          <p:cNvSpPr/>
          <p:nvPr/>
        </p:nvSpPr>
        <p:spPr>
          <a:xfrm>
            <a:off x="3761521" y="3642112"/>
            <a:ext cx="1627369" cy="523220"/>
          </a:xfrm>
          <a:prstGeom prst="rect">
            <a:avLst/>
          </a:prstGeom>
        </p:spPr>
        <p:txBody>
          <a:bodyPr wrap="none">
            <a:spAutoFit/>
          </a:bodyPr>
          <a:lstStyle/>
          <a:p>
            <a:r>
              <a:rPr lang="zh-CN" altLang="en-US"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位置更新</a:t>
            </a:r>
          </a:p>
        </p:txBody>
      </p:sp>
      <p:pic>
        <p:nvPicPr>
          <p:cNvPr id="4" name="图片 3">
            <a:extLst>
              <a:ext uri="{FF2B5EF4-FFF2-40B4-BE49-F238E27FC236}">
                <a16:creationId xmlns:a16="http://schemas.microsoft.com/office/drawing/2014/main" id="{E4A04B7C-505F-4CB4-9A31-AF6E4CD98A60}"/>
              </a:ext>
            </a:extLst>
          </p:cNvPr>
          <p:cNvPicPr>
            <a:picLocks noChangeAspect="1"/>
          </p:cNvPicPr>
          <p:nvPr/>
        </p:nvPicPr>
        <p:blipFill rotWithShape="1">
          <a:blip r:embed="rId2"/>
          <a:srcRect l="11528"/>
          <a:stretch/>
        </p:blipFill>
        <p:spPr>
          <a:xfrm>
            <a:off x="1258529" y="4035535"/>
            <a:ext cx="7347155" cy="1837517"/>
          </a:xfrm>
          <a:prstGeom prst="rect">
            <a:avLst/>
          </a:prstGeom>
        </p:spPr>
      </p:pic>
      <p:pic>
        <p:nvPicPr>
          <p:cNvPr id="7" name="图片 6">
            <a:extLst>
              <a:ext uri="{FF2B5EF4-FFF2-40B4-BE49-F238E27FC236}">
                <a16:creationId xmlns:a16="http://schemas.microsoft.com/office/drawing/2014/main" id="{E5A1B689-A882-44EB-AAB1-F1A8ECDEB0E4}"/>
              </a:ext>
            </a:extLst>
          </p:cNvPr>
          <p:cNvPicPr>
            <a:picLocks noChangeAspect="1"/>
          </p:cNvPicPr>
          <p:nvPr/>
        </p:nvPicPr>
        <p:blipFill rotWithShape="1">
          <a:blip r:embed="rId3"/>
          <a:srcRect l="8341"/>
          <a:stretch/>
        </p:blipFill>
        <p:spPr>
          <a:xfrm>
            <a:off x="1258529" y="1177085"/>
            <a:ext cx="7386197" cy="2227666"/>
          </a:xfrm>
          <a:prstGeom prst="rect">
            <a:avLst/>
          </a:prstGeom>
        </p:spPr>
      </p:pic>
      <p:grpSp>
        <p:nvGrpSpPr>
          <p:cNvPr id="3170" name="组合 3169">
            <a:extLst>
              <a:ext uri="{FF2B5EF4-FFF2-40B4-BE49-F238E27FC236}">
                <a16:creationId xmlns:a16="http://schemas.microsoft.com/office/drawing/2014/main" id="{10867722-49A2-4A4A-8005-73EAAFAC84FA}"/>
              </a:ext>
            </a:extLst>
          </p:cNvPr>
          <p:cNvGrpSpPr/>
          <p:nvPr/>
        </p:nvGrpSpPr>
        <p:grpSpPr>
          <a:xfrm>
            <a:off x="6065762" y="630942"/>
            <a:ext cx="1895680" cy="512573"/>
            <a:chOff x="5817192" y="660878"/>
            <a:chExt cx="1895680" cy="512573"/>
          </a:xfrm>
        </p:grpSpPr>
        <p:grpSp>
          <p:nvGrpSpPr>
            <p:cNvPr id="8" name="组合 7">
              <a:extLst>
                <a:ext uri="{FF2B5EF4-FFF2-40B4-BE49-F238E27FC236}">
                  <a16:creationId xmlns:a16="http://schemas.microsoft.com/office/drawing/2014/main" id="{29716B3F-F5F2-4F0F-A80C-B207CCBCE2C8}"/>
                </a:ext>
              </a:extLst>
            </p:cNvPr>
            <p:cNvGrpSpPr/>
            <p:nvPr/>
          </p:nvGrpSpPr>
          <p:grpSpPr>
            <a:xfrm>
              <a:off x="6081748" y="741275"/>
              <a:ext cx="931854" cy="365942"/>
              <a:chOff x="3528290" y="3038765"/>
              <a:chExt cx="1902691" cy="957983"/>
            </a:xfrm>
          </p:grpSpPr>
          <p:sp>
            <p:nvSpPr>
              <p:cNvPr id="9" name="矩形: 圆角 8">
                <a:extLst>
                  <a:ext uri="{FF2B5EF4-FFF2-40B4-BE49-F238E27FC236}">
                    <a16:creationId xmlns:a16="http://schemas.microsoft.com/office/drawing/2014/main" id="{AF443B1B-D1C7-4FBE-ABBD-D385BDA1541D}"/>
                  </a:ext>
                </a:extLst>
              </p:cNvPr>
              <p:cNvSpPr/>
              <p:nvPr/>
            </p:nvSpPr>
            <p:spPr>
              <a:xfrm>
                <a:off x="3528290" y="3038765"/>
                <a:ext cx="1902691" cy="957983"/>
              </a:xfrm>
              <a:prstGeom prst="roundRect">
                <a:avLst>
                  <a:gd name="adj" fmla="val 3787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10" name="组合 9">
                <a:extLst>
                  <a:ext uri="{FF2B5EF4-FFF2-40B4-BE49-F238E27FC236}">
                    <a16:creationId xmlns:a16="http://schemas.microsoft.com/office/drawing/2014/main" id="{45A7DBF7-2DA9-4D8C-B599-5DE908765661}"/>
                  </a:ext>
                </a:extLst>
              </p:cNvPr>
              <p:cNvGrpSpPr/>
              <p:nvPr/>
            </p:nvGrpSpPr>
            <p:grpSpPr>
              <a:xfrm>
                <a:off x="3729800" y="3048667"/>
                <a:ext cx="1456396" cy="938172"/>
                <a:chOff x="3729800" y="3048667"/>
                <a:chExt cx="1456396" cy="938172"/>
              </a:xfrm>
            </p:grpSpPr>
            <p:sp>
              <p:nvSpPr>
                <p:cNvPr id="11" name="矩形: 剪去左右顶角 10">
                  <a:extLst>
                    <a:ext uri="{FF2B5EF4-FFF2-40B4-BE49-F238E27FC236}">
                      <a16:creationId xmlns:a16="http://schemas.microsoft.com/office/drawing/2014/main" id="{8DA8AF94-A969-4FD8-9F94-0CD3FE2FA124}"/>
                    </a:ext>
                  </a:extLst>
                </p:cNvPr>
                <p:cNvSpPr/>
                <p:nvPr/>
              </p:nvSpPr>
              <p:spPr>
                <a:xfrm rot="16200000">
                  <a:off x="3606100" y="3394281"/>
                  <a:ext cx="464458" cy="217058"/>
                </a:xfrm>
                <a:prstGeom prst="snip2Same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平行四边形 11">
                  <a:extLst>
                    <a:ext uri="{FF2B5EF4-FFF2-40B4-BE49-F238E27FC236}">
                      <a16:creationId xmlns:a16="http://schemas.microsoft.com/office/drawing/2014/main" id="{40398596-29F3-49D6-89B9-A7131FCA92A8}"/>
                    </a:ext>
                  </a:extLst>
                </p:cNvPr>
                <p:cNvSpPr/>
                <p:nvPr/>
              </p:nvSpPr>
              <p:spPr>
                <a:xfrm>
                  <a:off x="4053245" y="3190698"/>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平行四边形 12">
                  <a:extLst>
                    <a:ext uri="{FF2B5EF4-FFF2-40B4-BE49-F238E27FC236}">
                      <a16:creationId xmlns:a16="http://schemas.microsoft.com/office/drawing/2014/main" id="{8A78089F-7CE8-4F0C-A9BB-3E6BAD380DD8}"/>
                    </a:ext>
                  </a:extLst>
                </p:cNvPr>
                <p:cNvSpPr/>
                <p:nvPr/>
              </p:nvSpPr>
              <p:spPr>
                <a:xfrm>
                  <a:off x="4053246" y="3735040"/>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空心弧 13">
                  <a:extLst>
                    <a:ext uri="{FF2B5EF4-FFF2-40B4-BE49-F238E27FC236}">
                      <a16:creationId xmlns:a16="http://schemas.microsoft.com/office/drawing/2014/main" id="{F05CAEC4-8560-48F8-B257-B1706E9FA442}"/>
                    </a:ext>
                  </a:extLst>
                </p:cNvPr>
                <p:cNvSpPr/>
                <p:nvPr/>
              </p:nvSpPr>
              <p:spPr>
                <a:xfrm rot="8938424">
                  <a:off x="4407306" y="3048667"/>
                  <a:ext cx="778890" cy="938172"/>
                </a:xfrm>
                <a:prstGeom prst="blockArc">
                  <a:avLst>
                    <a:gd name="adj1" fmla="val 10738536"/>
                    <a:gd name="adj2" fmla="val 14692706"/>
                    <a:gd name="adj3" fmla="val 1996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cxnSp>
          <p:nvCxnSpPr>
            <p:cNvPr id="3" name="直接连接符 2">
              <a:extLst>
                <a:ext uri="{FF2B5EF4-FFF2-40B4-BE49-F238E27FC236}">
                  <a16:creationId xmlns:a16="http://schemas.microsoft.com/office/drawing/2014/main" id="{0FF6A42D-6D14-4116-A05E-96ABB09DC6D0}"/>
                </a:ext>
              </a:extLst>
            </p:cNvPr>
            <p:cNvCxnSpPr/>
            <p:nvPr/>
          </p:nvCxnSpPr>
          <p:spPr>
            <a:xfrm>
              <a:off x="7013602" y="799312"/>
              <a:ext cx="3949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3F38A0D-A022-4BAA-8FBF-675113D523B4}"/>
                </a:ext>
              </a:extLst>
            </p:cNvPr>
            <p:cNvCxnSpPr>
              <a:cxnSpLocks/>
            </p:cNvCxnSpPr>
            <p:nvPr/>
          </p:nvCxnSpPr>
          <p:spPr>
            <a:xfrm>
              <a:off x="7063820" y="895449"/>
              <a:ext cx="6490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0DF6003-DCD7-4F22-8E3F-32D004316B07}"/>
                </a:ext>
              </a:extLst>
            </p:cNvPr>
            <p:cNvCxnSpPr>
              <a:cxnSpLocks/>
            </p:cNvCxnSpPr>
            <p:nvPr/>
          </p:nvCxnSpPr>
          <p:spPr>
            <a:xfrm>
              <a:off x="7025072" y="1007245"/>
              <a:ext cx="6490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2F9E2F5-E7D1-4F04-B899-8DC71425E36C}"/>
                </a:ext>
              </a:extLst>
            </p:cNvPr>
            <p:cNvCxnSpPr>
              <a:cxnSpLocks/>
            </p:cNvCxnSpPr>
            <p:nvPr/>
          </p:nvCxnSpPr>
          <p:spPr>
            <a:xfrm>
              <a:off x="6886541" y="1107217"/>
              <a:ext cx="5219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D245759-92F9-453F-B3BA-195F600A48C4}"/>
                </a:ext>
              </a:extLst>
            </p:cNvPr>
            <p:cNvCxnSpPr>
              <a:cxnSpLocks/>
            </p:cNvCxnSpPr>
            <p:nvPr/>
          </p:nvCxnSpPr>
          <p:spPr>
            <a:xfrm>
              <a:off x="5820752" y="829826"/>
              <a:ext cx="2609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EA22A81-9AC6-4E0A-8C5A-9FA2B5590AC4}"/>
                </a:ext>
              </a:extLst>
            </p:cNvPr>
            <p:cNvCxnSpPr>
              <a:cxnSpLocks/>
            </p:cNvCxnSpPr>
            <p:nvPr/>
          </p:nvCxnSpPr>
          <p:spPr>
            <a:xfrm>
              <a:off x="5820752" y="918535"/>
              <a:ext cx="2609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A7CF14B-E760-4841-A370-1A4F41B0C10C}"/>
                </a:ext>
              </a:extLst>
            </p:cNvPr>
            <p:cNvCxnSpPr>
              <a:cxnSpLocks/>
            </p:cNvCxnSpPr>
            <p:nvPr/>
          </p:nvCxnSpPr>
          <p:spPr>
            <a:xfrm>
              <a:off x="5861340" y="1063176"/>
              <a:ext cx="216847"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A4543137-0E44-4343-86F1-FF6A42C91D57}"/>
                </a:ext>
              </a:extLst>
            </p:cNvPr>
            <p:cNvSpPr/>
            <p:nvPr/>
          </p:nvSpPr>
          <p:spPr>
            <a:xfrm>
              <a:off x="7270701" y="794858"/>
              <a:ext cx="139369" cy="160868"/>
            </a:xfrm>
            <a:custGeom>
              <a:avLst/>
              <a:gdLst>
                <a:gd name="connsiteX0" fmla="*/ 208826 w 486959"/>
                <a:gd name="connsiteY0" fmla="*/ 0 h 562078"/>
                <a:gd name="connsiteX1" fmla="*/ 417652 w 486959"/>
                <a:gd name="connsiteY1" fmla="*/ 151733 h 562078"/>
                <a:gd name="connsiteX2" fmla="*/ 410394 w 486959"/>
                <a:gd name="connsiteY2" fmla="*/ 186614 h 562078"/>
                <a:gd name="connsiteX3" fmla="*/ 445202 w 486959"/>
                <a:gd name="connsiteY3" fmla="*/ 211591 h 562078"/>
                <a:gd name="connsiteX4" fmla="*/ 486959 w 486959"/>
                <a:gd name="connsiteY4" fmla="*/ 318882 h 562078"/>
                <a:gd name="connsiteX5" fmla="*/ 344391 w 486959"/>
                <a:gd name="connsiteY5" fmla="*/ 470615 h 562078"/>
                <a:gd name="connsiteX6" fmla="*/ 288897 w 486959"/>
                <a:gd name="connsiteY6" fmla="*/ 458691 h 562078"/>
                <a:gd name="connsiteX7" fmla="*/ 262857 w 486959"/>
                <a:gd name="connsiteY7" fmla="*/ 440006 h 562078"/>
                <a:gd name="connsiteX8" fmla="*/ 262739 w 486959"/>
                <a:gd name="connsiteY8" fmla="*/ 441157 h 562078"/>
                <a:gd name="connsiteX9" fmla="*/ 169978 w 486959"/>
                <a:gd name="connsiteY9" fmla="*/ 562078 h 562078"/>
                <a:gd name="connsiteX10" fmla="*/ 69306 w 486959"/>
                <a:gd name="connsiteY10" fmla="*/ 364092 h 562078"/>
                <a:gd name="connsiteX11" fmla="*/ 77218 w 486959"/>
                <a:gd name="connsiteY11" fmla="*/ 287027 h 562078"/>
                <a:gd name="connsiteX12" fmla="*/ 83129 w 486959"/>
                <a:gd name="connsiteY12" fmla="*/ 269785 h 562078"/>
                <a:gd name="connsiteX13" fmla="*/ 61164 w 486959"/>
                <a:gd name="connsiteY13" fmla="*/ 259025 h 562078"/>
                <a:gd name="connsiteX14" fmla="*/ 0 w 486959"/>
                <a:gd name="connsiteY14" fmla="*/ 151733 h 562078"/>
                <a:gd name="connsiteX15" fmla="*/ 208826 w 486959"/>
                <a:gd name="connsiteY15" fmla="*/ 0 h 56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959" h="562078">
                  <a:moveTo>
                    <a:pt x="208826" y="0"/>
                  </a:moveTo>
                  <a:cubicBezTo>
                    <a:pt x="324157" y="0"/>
                    <a:pt x="417652" y="67933"/>
                    <a:pt x="417652" y="151733"/>
                  </a:cubicBezTo>
                  <a:lnTo>
                    <a:pt x="410394" y="186614"/>
                  </a:lnTo>
                  <a:lnTo>
                    <a:pt x="445202" y="211591"/>
                  </a:lnTo>
                  <a:cubicBezTo>
                    <a:pt x="471002" y="239049"/>
                    <a:pt x="486959" y="276982"/>
                    <a:pt x="486959" y="318882"/>
                  </a:cubicBezTo>
                  <a:cubicBezTo>
                    <a:pt x="486959" y="402682"/>
                    <a:pt x="423129" y="470615"/>
                    <a:pt x="344391" y="470615"/>
                  </a:cubicBezTo>
                  <a:cubicBezTo>
                    <a:pt x="324707" y="470615"/>
                    <a:pt x="305954" y="466369"/>
                    <a:pt x="288897" y="458691"/>
                  </a:cubicBezTo>
                  <a:lnTo>
                    <a:pt x="262857" y="440006"/>
                  </a:lnTo>
                  <a:lnTo>
                    <a:pt x="262739" y="441157"/>
                  </a:lnTo>
                  <a:cubicBezTo>
                    <a:pt x="247456" y="512218"/>
                    <a:pt x="211678" y="562078"/>
                    <a:pt x="169978" y="562078"/>
                  </a:cubicBezTo>
                  <a:cubicBezTo>
                    <a:pt x="114378" y="562078"/>
                    <a:pt x="69306" y="473437"/>
                    <a:pt x="69306" y="364092"/>
                  </a:cubicBezTo>
                  <a:cubicBezTo>
                    <a:pt x="69306" y="336756"/>
                    <a:pt x="72123" y="310714"/>
                    <a:pt x="77218" y="287027"/>
                  </a:cubicBezTo>
                  <a:lnTo>
                    <a:pt x="83129" y="269785"/>
                  </a:lnTo>
                  <a:lnTo>
                    <a:pt x="61164" y="259025"/>
                  </a:lnTo>
                  <a:cubicBezTo>
                    <a:pt x="23374" y="231566"/>
                    <a:pt x="0" y="193633"/>
                    <a:pt x="0" y="151733"/>
                  </a:cubicBezTo>
                  <a:cubicBezTo>
                    <a:pt x="0" y="67933"/>
                    <a:pt x="93495" y="0"/>
                    <a:pt x="208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745C1EB1-EFB2-4D6C-9F88-AB99DDCE4DEA}"/>
                </a:ext>
              </a:extLst>
            </p:cNvPr>
            <p:cNvSpPr/>
            <p:nvPr/>
          </p:nvSpPr>
          <p:spPr>
            <a:xfrm rot="2218317">
              <a:off x="7348646" y="660878"/>
              <a:ext cx="122681" cy="141606"/>
            </a:xfrm>
            <a:custGeom>
              <a:avLst/>
              <a:gdLst>
                <a:gd name="connsiteX0" fmla="*/ 208826 w 486959"/>
                <a:gd name="connsiteY0" fmla="*/ 0 h 562078"/>
                <a:gd name="connsiteX1" fmla="*/ 417652 w 486959"/>
                <a:gd name="connsiteY1" fmla="*/ 151733 h 562078"/>
                <a:gd name="connsiteX2" fmla="*/ 410394 w 486959"/>
                <a:gd name="connsiteY2" fmla="*/ 186614 h 562078"/>
                <a:gd name="connsiteX3" fmla="*/ 445202 w 486959"/>
                <a:gd name="connsiteY3" fmla="*/ 211591 h 562078"/>
                <a:gd name="connsiteX4" fmla="*/ 486959 w 486959"/>
                <a:gd name="connsiteY4" fmla="*/ 318882 h 562078"/>
                <a:gd name="connsiteX5" fmla="*/ 344391 w 486959"/>
                <a:gd name="connsiteY5" fmla="*/ 470615 h 562078"/>
                <a:gd name="connsiteX6" fmla="*/ 288897 w 486959"/>
                <a:gd name="connsiteY6" fmla="*/ 458691 h 562078"/>
                <a:gd name="connsiteX7" fmla="*/ 262857 w 486959"/>
                <a:gd name="connsiteY7" fmla="*/ 440006 h 562078"/>
                <a:gd name="connsiteX8" fmla="*/ 262739 w 486959"/>
                <a:gd name="connsiteY8" fmla="*/ 441157 h 562078"/>
                <a:gd name="connsiteX9" fmla="*/ 169978 w 486959"/>
                <a:gd name="connsiteY9" fmla="*/ 562078 h 562078"/>
                <a:gd name="connsiteX10" fmla="*/ 69306 w 486959"/>
                <a:gd name="connsiteY10" fmla="*/ 364092 h 562078"/>
                <a:gd name="connsiteX11" fmla="*/ 77218 w 486959"/>
                <a:gd name="connsiteY11" fmla="*/ 287027 h 562078"/>
                <a:gd name="connsiteX12" fmla="*/ 83129 w 486959"/>
                <a:gd name="connsiteY12" fmla="*/ 269785 h 562078"/>
                <a:gd name="connsiteX13" fmla="*/ 61164 w 486959"/>
                <a:gd name="connsiteY13" fmla="*/ 259025 h 562078"/>
                <a:gd name="connsiteX14" fmla="*/ 0 w 486959"/>
                <a:gd name="connsiteY14" fmla="*/ 151733 h 562078"/>
                <a:gd name="connsiteX15" fmla="*/ 208826 w 486959"/>
                <a:gd name="connsiteY15" fmla="*/ 0 h 56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959" h="562078">
                  <a:moveTo>
                    <a:pt x="208826" y="0"/>
                  </a:moveTo>
                  <a:cubicBezTo>
                    <a:pt x="324157" y="0"/>
                    <a:pt x="417652" y="67933"/>
                    <a:pt x="417652" y="151733"/>
                  </a:cubicBezTo>
                  <a:lnTo>
                    <a:pt x="410394" y="186614"/>
                  </a:lnTo>
                  <a:lnTo>
                    <a:pt x="445202" y="211591"/>
                  </a:lnTo>
                  <a:cubicBezTo>
                    <a:pt x="471002" y="239049"/>
                    <a:pt x="486959" y="276982"/>
                    <a:pt x="486959" y="318882"/>
                  </a:cubicBezTo>
                  <a:cubicBezTo>
                    <a:pt x="486959" y="402682"/>
                    <a:pt x="423129" y="470615"/>
                    <a:pt x="344391" y="470615"/>
                  </a:cubicBezTo>
                  <a:cubicBezTo>
                    <a:pt x="324707" y="470615"/>
                    <a:pt x="305954" y="466369"/>
                    <a:pt x="288897" y="458691"/>
                  </a:cubicBezTo>
                  <a:lnTo>
                    <a:pt x="262857" y="440006"/>
                  </a:lnTo>
                  <a:lnTo>
                    <a:pt x="262739" y="441157"/>
                  </a:lnTo>
                  <a:cubicBezTo>
                    <a:pt x="247456" y="512218"/>
                    <a:pt x="211678" y="562078"/>
                    <a:pt x="169978" y="562078"/>
                  </a:cubicBezTo>
                  <a:cubicBezTo>
                    <a:pt x="114378" y="562078"/>
                    <a:pt x="69306" y="473437"/>
                    <a:pt x="69306" y="364092"/>
                  </a:cubicBezTo>
                  <a:cubicBezTo>
                    <a:pt x="69306" y="336756"/>
                    <a:pt x="72123" y="310714"/>
                    <a:pt x="77218" y="287027"/>
                  </a:cubicBezTo>
                  <a:lnTo>
                    <a:pt x="83129" y="269785"/>
                  </a:lnTo>
                  <a:lnTo>
                    <a:pt x="61164" y="259025"/>
                  </a:lnTo>
                  <a:cubicBezTo>
                    <a:pt x="23374" y="231566"/>
                    <a:pt x="0" y="193633"/>
                    <a:pt x="0" y="151733"/>
                  </a:cubicBezTo>
                  <a:cubicBezTo>
                    <a:pt x="0" y="67933"/>
                    <a:pt x="93495" y="0"/>
                    <a:pt x="208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E52D22CB-C21E-47A3-A293-5119362C8B86}"/>
                </a:ext>
              </a:extLst>
            </p:cNvPr>
            <p:cNvSpPr/>
            <p:nvPr/>
          </p:nvSpPr>
          <p:spPr>
            <a:xfrm>
              <a:off x="7303863" y="1012583"/>
              <a:ext cx="139369" cy="160868"/>
            </a:xfrm>
            <a:custGeom>
              <a:avLst/>
              <a:gdLst>
                <a:gd name="connsiteX0" fmla="*/ 208826 w 486959"/>
                <a:gd name="connsiteY0" fmla="*/ 0 h 562078"/>
                <a:gd name="connsiteX1" fmla="*/ 417652 w 486959"/>
                <a:gd name="connsiteY1" fmla="*/ 151733 h 562078"/>
                <a:gd name="connsiteX2" fmla="*/ 410394 w 486959"/>
                <a:gd name="connsiteY2" fmla="*/ 186614 h 562078"/>
                <a:gd name="connsiteX3" fmla="*/ 445202 w 486959"/>
                <a:gd name="connsiteY3" fmla="*/ 211591 h 562078"/>
                <a:gd name="connsiteX4" fmla="*/ 486959 w 486959"/>
                <a:gd name="connsiteY4" fmla="*/ 318882 h 562078"/>
                <a:gd name="connsiteX5" fmla="*/ 344391 w 486959"/>
                <a:gd name="connsiteY5" fmla="*/ 470615 h 562078"/>
                <a:gd name="connsiteX6" fmla="*/ 288897 w 486959"/>
                <a:gd name="connsiteY6" fmla="*/ 458691 h 562078"/>
                <a:gd name="connsiteX7" fmla="*/ 262857 w 486959"/>
                <a:gd name="connsiteY7" fmla="*/ 440006 h 562078"/>
                <a:gd name="connsiteX8" fmla="*/ 262739 w 486959"/>
                <a:gd name="connsiteY8" fmla="*/ 441157 h 562078"/>
                <a:gd name="connsiteX9" fmla="*/ 169978 w 486959"/>
                <a:gd name="connsiteY9" fmla="*/ 562078 h 562078"/>
                <a:gd name="connsiteX10" fmla="*/ 69306 w 486959"/>
                <a:gd name="connsiteY10" fmla="*/ 364092 h 562078"/>
                <a:gd name="connsiteX11" fmla="*/ 77218 w 486959"/>
                <a:gd name="connsiteY11" fmla="*/ 287027 h 562078"/>
                <a:gd name="connsiteX12" fmla="*/ 83129 w 486959"/>
                <a:gd name="connsiteY12" fmla="*/ 269785 h 562078"/>
                <a:gd name="connsiteX13" fmla="*/ 61164 w 486959"/>
                <a:gd name="connsiteY13" fmla="*/ 259025 h 562078"/>
                <a:gd name="connsiteX14" fmla="*/ 0 w 486959"/>
                <a:gd name="connsiteY14" fmla="*/ 151733 h 562078"/>
                <a:gd name="connsiteX15" fmla="*/ 208826 w 486959"/>
                <a:gd name="connsiteY15" fmla="*/ 0 h 56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959" h="562078">
                  <a:moveTo>
                    <a:pt x="208826" y="0"/>
                  </a:moveTo>
                  <a:cubicBezTo>
                    <a:pt x="324157" y="0"/>
                    <a:pt x="417652" y="67933"/>
                    <a:pt x="417652" y="151733"/>
                  </a:cubicBezTo>
                  <a:lnTo>
                    <a:pt x="410394" y="186614"/>
                  </a:lnTo>
                  <a:lnTo>
                    <a:pt x="445202" y="211591"/>
                  </a:lnTo>
                  <a:cubicBezTo>
                    <a:pt x="471002" y="239049"/>
                    <a:pt x="486959" y="276982"/>
                    <a:pt x="486959" y="318882"/>
                  </a:cubicBezTo>
                  <a:cubicBezTo>
                    <a:pt x="486959" y="402682"/>
                    <a:pt x="423129" y="470615"/>
                    <a:pt x="344391" y="470615"/>
                  </a:cubicBezTo>
                  <a:cubicBezTo>
                    <a:pt x="324707" y="470615"/>
                    <a:pt x="305954" y="466369"/>
                    <a:pt x="288897" y="458691"/>
                  </a:cubicBezTo>
                  <a:lnTo>
                    <a:pt x="262857" y="440006"/>
                  </a:lnTo>
                  <a:lnTo>
                    <a:pt x="262739" y="441157"/>
                  </a:lnTo>
                  <a:cubicBezTo>
                    <a:pt x="247456" y="512218"/>
                    <a:pt x="211678" y="562078"/>
                    <a:pt x="169978" y="562078"/>
                  </a:cubicBezTo>
                  <a:cubicBezTo>
                    <a:pt x="114378" y="562078"/>
                    <a:pt x="69306" y="473437"/>
                    <a:pt x="69306" y="364092"/>
                  </a:cubicBezTo>
                  <a:cubicBezTo>
                    <a:pt x="69306" y="336756"/>
                    <a:pt x="72123" y="310714"/>
                    <a:pt x="77218" y="287027"/>
                  </a:cubicBezTo>
                  <a:lnTo>
                    <a:pt x="83129" y="269785"/>
                  </a:lnTo>
                  <a:lnTo>
                    <a:pt x="61164" y="259025"/>
                  </a:lnTo>
                  <a:cubicBezTo>
                    <a:pt x="23374" y="231566"/>
                    <a:pt x="0" y="193633"/>
                    <a:pt x="0" y="151733"/>
                  </a:cubicBezTo>
                  <a:cubicBezTo>
                    <a:pt x="0" y="67933"/>
                    <a:pt x="93495" y="0"/>
                    <a:pt x="208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A6A0AB5C-ABD9-41DA-85BE-C9ABC4778EDA}"/>
                </a:ext>
              </a:extLst>
            </p:cNvPr>
            <p:cNvCxnSpPr>
              <a:cxnSpLocks/>
            </p:cNvCxnSpPr>
            <p:nvPr/>
          </p:nvCxnSpPr>
          <p:spPr>
            <a:xfrm>
              <a:off x="5817192" y="1007245"/>
              <a:ext cx="2609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68" name="组合 3167">
            <a:extLst>
              <a:ext uri="{FF2B5EF4-FFF2-40B4-BE49-F238E27FC236}">
                <a16:creationId xmlns:a16="http://schemas.microsoft.com/office/drawing/2014/main" id="{B370D37F-6F82-4B6C-B318-90347C8125DF}"/>
              </a:ext>
            </a:extLst>
          </p:cNvPr>
          <p:cNvGrpSpPr/>
          <p:nvPr/>
        </p:nvGrpSpPr>
        <p:grpSpPr>
          <a:xfrm>
            <a:off x="5913239" y="3614402"/>
            <a:ext cx="1990315" cy="480154"/>
            <a:chOff x="5913239" y="3614402"/>
            <a:chExt cx="1990315" cy="480154"/>
          </a:xfrm>
        </p:grpSpPr>
        <p:grpSp>
          <p:nvGrpSpPr>
            <p:cNvPr id="30" name="组合 29">
              <a:extLst>
                <a:ext uri="{FF2B5EF4-FFF2-40B4-BE49-F238E27FC236}">
                  <a16:creationId xmlns:a16="http://schemas.microsoft.com/office/drawing/2014/main" id="{B9E06496-30D3-4F2E-AC93-FB33638269C4}"/>
                </a:ext>
              </a:extLst>
            </p:cNvPr>
            <p:cNvGrpSpPr/>
            <p:nvPr/>
          </p:nvGrpSpPr>
          <p:grpSpPr>
            <a:xfrm>
              <a:off x="5913239" y="3614402"/>
              <a:ext cx="1990315" cy="480154"/>
              <a:chOff x="5913239" y="3614402"/>
              <a:chExt cx="1990315" cy="480154"/>
            </a:xfrm>
          </p:grpSpPr>
          <p:sp>
            <p:nvSpPr>
              <p:cNvPr id="44" name="矩形 43">
                <a:extLst>
                  <a:ext uri="{FF2B5EF4-FFF2-40B4-BE49-F238E27FC236}">
                    <a16:creationId xmlns:a16="http://schemas.microsoft.com/office/drawing/2014/main" id="{304E8972-2E95-4FEC-A7D5-FDB304081A27}"/>
                  </a:ext>
                </a:extLst>
              </p:cNvPr>
              <p:cNvSpPr/>
              <p:nvPr/>
            </p:nvSpPr>
            <p:spPr>
              <a:xfrm>
                <a:off x="5913239" y="3627365"/>
                <a:ext cx="990340" cy="467191"/>
              </a:xfrm>
              <a:prstGeom prst="rect">
                <a:avLst/>
              </a:prstGeom>
              <a:solidFill>
                <a:srgbClr val="F9F5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5" name="矩形 44">
                <a:extLst>
                  <a:ext uri="{FF2B5EF4-FFF2-40B4-BE49-F238E27FC236}">
                    <a16:creationId xmlns:a16="http://schemas.microsoft.com/office/drawing/2014/main" id="{D47DE56A-FEC7-4372-B0B5-E1622F1826D6}"/>
                  </a:ext>
                </a:extLst>
              </p:cNvPr>
              <p:cNvSpPr/>
              <p:nvPr/>
            </p:nvSpPr>
            <p:spPr>
              <a:xfrm>
                <a:off x="6913214" y="3614402"/>
                <a:ext cx="990340" cy="467191"/>
              </a:xfrm>
              <a:prstGeom prst="rect">
                <a:avLst/>
              </a:prstGeom>
              <a:solidFill>
                <a:srgbClr val="F9F5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37" name="组合 36">
              <a:extLst>
                <a:ext uri="{FF2B5EF4-FFF2-40B4-BE49-F238E27FC236}">
                  <a16:creationId xmlns:a16="http://schemas.microsoft.com/office/drawing/2014/main" id="{10770D96-1C50-4EE5-B010-2EE7DD55F87D}"/>
                </a:ext>
              </a:extLst>
            </p:cNvPr>
            <p:cNvGrpSpPr/>
            <p:nvPr/>
          </p:nvGrpSpPr>
          <p:grpSpPr>
            <a:xfrm>
              <a:off x="6531360" y="3686386"/>
              <a:ext cx="931854" cy="365942"/>
              <a:chOff x="3528290" y="3038765"/>
              <a:chExt cx="1902691" cy="957983"/>
            </a:xfrm>
          </p:grpSpPr>
          <p:sp>
            <p:nvSpPr>
              <p:cNvPr id="38" name="矩形: 圆角 37">
                <a:extLst>
                  <a:ext uri="{FF2B5EF4-FFF2-40B4-BE49-F238E27FC236}">
                    <a16:creationId xmlns:a16="http://schemas.microsoft.com/office/drawing/2014/main" id="{504794FB-0586-4D06-B806-003DE8E910B7}"/>
                  </a:ext>
                </a:extLst>
              </p:cNvPr>
              <p:cNvSpPr/>
              <p:nvPr/>
            </p:nvSpPr>
            <p:spPr>
              <a:xfrm>
                <a:off x="3528290" y="3038765"/>
                <a:ext cx="1902691" cy="957983"/>
              </a:xfrm>
              <a:prstGeom prst="roundRect">
                <a:avLst>
                  <a:gd name="adj" fmla="val 37878"/>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39" name="组合 38">
                <a:extLst>
                  <a:ext uri="{FF2B5EF4-FFF2-40B4-BE49-F238E27FC236}">
                    <a16:creationId xmlns:a16="http://schemas.microsoft.com/office/drawing/2014/main" id="{D4C6993D-1EA6-4F8A-8290-EE8CA8EF8C99}"/>
                  </a:ext>
                </a:extLst>
              </p:cNvPr>
              <p:cNvGrpSpPr/>
              <p:nvPr/>
            </p:nvGrpSpPr>
            <p:grpSpPr>
              <a:xfrm>
                <a:off x="3729800" y="3048667"/>
                <a:ext cx="1456396" cy="938172"/>
                <a:chOff x="3729800" y="3048667"/>
                <a:chExt cx="1456396" cy="938172"/>
              </a:xfrm>
            </p:grpSpPr>
            <p:sp>
              <p:nvSpPr>
                <p:cNvPr id="40" name="矩形: 剪去左右顶角 39">
                  <a:extLst>
                    <a:ext uri="{FF2B5EF4-FFF2-40B4-BE49-F238E27FC236}">
                      <a16:creationId xmlns:a16="http://schemas.microsoft.com/office/drawing/2014/main" id="{7D45128E-95DB-4CB5-BD90-81C090EA53FD}"/>
                    </a:ext>
                  </a:extLst>
                </p:cNvPr>
                <p:cNvSpPr/>
                <p:nvPr/>
              </p:nvSpPr>
              <p:spPr>
                <a:xfrm rot="16200000">
                  <a:off x="3606100" y="3394281"/>
                  <a:ext cx="464458" cy="217058"/>
                </a:xfrm>
                <a:prstGeom prst="snip2Same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平行四边形 40">
                  <a:extLst>
                    <a:ext uri="{FF2B5EF4-FFF2-40B4-BE49-F238E27FC236}">
                      <a16:creationId xmlns:a16="http://schemas.microsoft.com/office/drawing/2014/main" id="{E6F24A89-CCA0-4722-A900-1B190863BC53}"/>
                    </a:ext>
                  </a:extLst>
                </p:cNvPr>
                <p:cNvSpPr/>
                <p:nvPr/>
              </p:nvSpPr>
              <p:spPr>
                <a:xfrm>
                  <a:off x="4053245" y="3190698"/>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平行四边形 41">
                  <a:extLst>
                    <a:ext uri="{FF2B5EF4-FFF2-40B4-BE49-F238E27FC236}">
                      <a16:creationId xmlns:a16="http://schemas.microsoft.com/office/drawing/2014/main" id="{349A9B6C-9666-455F-9225-105A0A4035A2}"/>
                    </a:ext>
                  </a:extLst>
                </p:cNvPr>
                <p:cNvSpPr/>
                <p:nvPr/>
              </p:nvSpPr>
              <p:spPr>
                <a:xfrm>
                  <a:off x="4053246" y="3735040"/>
                  <a:ext cx="852777" cy="4571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3" name="空心弧 42">
                  <a:extLst>
                    <a:ext uri="{FF2B5EF4-FFF2-40B4-BE49-F238E27FC236}">
                      <a16:creationId xmlns:a16="http://schemas.microsoft.com/office/drawing/2014/main" id="{55ECE12D-CBAF-4E64-A3B4-D25063838757}"/>
                    </a:ext>
                  </a:extLst>
                </p:cNvPr>
                <p:cNvSpPr/>
                <p:nvPr/>
              </p:nvSpPr>
              <p:spPr>
                <a:xfrm rot="8938424">
                  <a:off x="4407306" y="3048667"/>
                  <a:ext cx="778890" cy="938172"/>
                </a:xfrm>
                <a:prstGeom prst="blockArc">
                  <a:avLst>
                    <a:gd name="adj1" fmla="val 10738536"/>
                    <a:gd name="adj2" fmla="val 14692706"/>
                    <a:gd name="adj3" fmla="val 1996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grpSp>
    </p:spTree>
    <p:extLst>
      <p:ext uri="{BB962C8B-B14F-4D97-AF65-F5344CB8AC3E}">
        <p14:creationId xmlns:p14="http://schemas.microsoft.com/office/powerpoint/2010/main" val="102453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09"/>
                                        </p:tgtEl>
                                        <p:attrNameLst>
                                          <p:attrName>style.visibility</p:attrName>
                                        </p:attrNameLst>
                                      </p:cBhvr>
                                      <p:to>
                                        <p:strVal val="visible"/>
                                      </p:to>
                                    </p:set>
                                    <p:anim calcmode="lin" valueType="num">
                                      <p:cBhvr additive="base">
                                        <p:cTn id="7" dur="500" fill="hold"/>
                                        <p:tgtEl>
                                          <p:spTgt spid="3109"/>
                                        </p:tgtEl>
                                        <p:attrNameLst>
                                          <p:attrName>ppt_x</p:attrName>
                                        </p:attrNameLst>
                                      </p:cBhvr>
                                      <p:tavLst>
                                        <p:tav tm="0">
                                          <p:val>
                                            <p:strVal val="#ppt_x"/>
                                          </p:val>
                                        </p:tav>
                                        <p:tav tm="100000">
                                          <p:val>
                                            <p:strVal val="#ppt_x"/>
                                          </p:val>
                                        </p:tav>
                                      </p:tavLst>
                                    </p:anim>
                                    <p:anim calcmode="lin" valueType="num">
                                      <p:cBhvr additive="base">
                                        <p:cTn id="8" dur="500" fill="hold"/>
                                        <p:tgtEl>
                                          <p:spTgt spid="310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0"/>
                                        </p:tgtEl>
                                        <p:attrNameLst>
                                          <p:attrName>style.visibility</p:attrName>
                                        </p:attrNameLst>
                                      </p:cBhvr>
                                      <p:to>
                                        <p:strVal val="visible"/>
                                      </p:to>
                                    </p:set>
                                    <p:anim calcmode="lin" valueType="num">
                                      <p:cBhvr additive="base">
                                        <p:cTn id="15" dur="500" fill="hold"/>
                                        <p:tgtEl>
                                          <p:spTgt spid="3170"/>
                                        </p:tgtEl>
                                        <p:attrNameLst>
                                          <p:attrName>ppt_x</p:attrName>
                                        </p:attrNameLst>
                                      </p:cBhvr>
                                      <p:tavLst>
                                        <p:tav tm="0">
                                          <p:val>
                                            <p:strVal val="#ppt_x"/>
                                          </p:val>
                                        </p:tav>
                                        <p:tav tm="100000">
                                          <p:val>
                                            <p:strVal val="#ppt_x"/>
                                          </p:val>
                                        </p:tav>
                                      </p:tavLst>
                                    </p:anim>
                                    <p:anim calcmode="lin" valueType="num">
                                      <p:cBhvr additive="base">
                                        <p:cTn id="16" dur="500" fill="hold"/>
                                        <p:tgtEl>
                                          <p:spTgt spid="317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188"/>
                                        </p:tgtEl>
                                        <p:attrNameLst>
                                          <p:attrName>style.visibility</p:attrName>
                                        </p:attrNameLst>
                                      </p:cBhvr>
                                      <p:to>
                                        <p:strVal val="visible"/>
                                      </p:to>
                                    </p:set>
                                    <p:anim calcmode="lin" valueType="num">
                                      <p:cBhvr additive="base">
                                        <p:cTn id="25" dur="500" fill="hold"/>
                                        <p:tgtEl>
                                          <p:spTgt spid="3188"/>
                                        </p:tgtEl>
                                        <p:attrNameLst>
                                          <p:attrName>ppt_x</p:attrName>
                                        </p:attrNameLst>
                                      </p:cBhvr>
                                      <p:tavLst>
                                        <p:tav tm="0">
                                          <p:val>
                                            <p:strVal val="#ppt_x"/>
                                          </p:val>
                                        </p:tav>
                                        <p:tav tm="100000">
                                          <p:val>
                                            <p:strVal val="#ppt_x"/>
                                          </p:val>
                                        </p:tav>
                                      </p:tavLst>
                                    </p:anim>
                                    <p:anim calcmode="lin" valueType="num">
                                      <p:cBhvr additive="base">
                                        <p:cTn id="26" dur="500" fill="hold"/>
                                        <p:tgtEl>
                                          <p:spTgt spid="318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68"/>
                                        </p:tgtEl>
                                        <p:attrNameLst>
                                          <p:attrName>style.visibility</p:attrName>
                                        </p:attrNameLst>
                                      </p:cBhvr>
                                      <p:to>
                                        <p:strVal val="visible"/>
                                      </p:to>
                                    </p:set>
                                    <p:anim calcmode="lin" valueType="num">
                                      <p:cBhvr additive="base">
                                        <p:cTn id="29" dur="500" fill="hold"/>
                                        <p:tgtEl>
                                          <p:spTgt spid="3168"/>
                                        </p:tgtEl>
                                        <p:attrNameLst>
                                          <p:attrName>ppt_x</p:attrName>
                                        </p:attrNameLst>
                                      </p:cBhvr>
                                      <p:tavLst>
                                        <p:tav tm="0">
                                          <p:val>
                                            <p:strVal val="#ppt_x"/>
                                          </p:val>
                                        </p:tav>
                                        <p:tav tm="100000">
                                          <p:val>
                                            <p:strVal val="#ppt_x"/>
                                          </p:val>
                                        </p:tav>
                                      </p:tavLst>
                                    </p:anim>
                                    <p:anim calcmode="lin" valueType="num">
                                      <p:cBhvr additive="base">
                                        <p:cTn id="30" dur="500" fill="hold"/>
                                        <p:tgtEl>
                                          <p:spTgt spid="31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9" grpId="0"/>
      <p:bldP spid="318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0D455DA-9E07-47D4-A2DA-77CB88E9F224}"/>
              </a:ext>
            </a:extLst>
          </p:cNvPr>
          <p:cNvSpPr/>
          <p:nvPr/>
        </p:nvSpPr>
        <p:spPr>
          <a:xfrm>
            <a:off x="232043" y="700804"/>
            <a:ext cx="1988045" cy="523220"/>
          </a:xfrm>
          <a:prstGeom prst="rect">
            <a:avLst/>
          </a:prstGeom>
        </p:spPr>
        <p:txBody>
          <a:bodyPr wrap="none">
            <a:spAutoFit/>
          </a:bodyPr>
          <a:lstStyle/>
          <a:p>
            <a:r>
              <a:rPr lang="zh-CN" altLang="en-US"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周期性边界</a:t>
            </a:r>
            <a:endParaRPr lang="zh-CN" altLang="en-US" sz="2800" b="1" dirty="0"/>
          </a:p>
        </p:txBody>
      </p:sp>
      <p:sp>
        <p:nvSpPr>
          <p:cNvPr id="2" name="矩形 1">
            <a:extLst>
              <a:ext uri="{FF2B5EF4-FFF2-40B4-BE49-F238E27FC236}">
                <a16:creationId xmlns:a16="http://schemas.microsoft.com/office/drawing/2014/main" id="{F2E31855-439B-46A8-96A2-B02827C96923}"/>
              </a:ext>
            </a:extLst>
          </p:cNvPr>
          <p:cNvSpPr/>
          <p:nvPr/>
        </p:nvSpPr>
        <p:spPr>
          <a:xfrm>
            <a:off x="667042" y="1905506"/>
            <a:ext cx="8308145" cy="3046988"/>
          </a:xfrm>
          <a:prstGeom prst="rect">
            <a:avLst/>
          </a:prstGeom>
        </p:spPr>
        <p:txBody>
          <a:bodyPr wrap="square">
            <a:spAutoFit/>
          </a:bodyPr>
          <a:lstStyle/>
          <a:p>
            <a:pPr algn="just"/>
            <a:r>
              <a:rPr lang="zh-CN" altLang="en-US" sz="2400" dirty="0">
                <a:latin typeface="Times New Roman" panose="02020603050405020304" pitchFamily="18" charset="0"/>
                <a:cs typeface="Times New Roman" panose="02020603050405020304" pitchFamily="18" charset="0"/>
              </a:rPr>
              <a:t>        用计算机无法直接模拟一条无限长的车道，通常用</a:t>
            </a:r>
            <a:r>
              <a:rPr lang="zh-CN" altLang="en-US" sz="2400" dirty="0">
                <a:solidFill>
                  <a:srgbClr val="FF0000"/>
                </a:solidFill>
                <a:latin typeface="Times New Roman" panose="02020603050405020304" pitchFamily="18" charset="0"/>
                <a:cs typeface="Times New Roman" panose="02020603050405020304" pitchFamily="18" charset="0"/>
              </a:rPr>
              <a:t>周期性边界</a:t>
            </a:r>
            <a:r>
              <a:rPr lang="zh-CN" altLang="en-US" sz="2400" dirty="0">
                <a:latin typeface="Times New Roman" panose="02020603050405020304" pitchFamily="18" charset="0"/>
                <a:cs typeface="Times New Roman" panose="02020603050405020304" pitchFamily="18" charset="0"/>
              </a:rPr>
              <a:t>构造一条环道来模拟车流密度固定的无限长车道的交通情况。也有应用开放边界条件，在车道的一端不断地有随机生成的车辆流入，当车辆通过车道的另一端则从系统中移除。如果没有特殊考虑，周期性边界就能很好地满足模拟的要求。相对开放边界条件，周期性边界条件（</a:t>
            </a:r>
            <a:r>
              <a:rPr lang="zh-CN" altLang="en-US" sz="2400" dirty="0">
                <a:solidFill>
                  <a:srgbClr val="FF0000"/>
                </a:solidFill>
                <a:latin typeface="Times New Roman" panose="02020603050405020304" pitchFamily="18" charset="0"/>
                <a:cs typeface="Times New Roman" panose="02020603050405020304" pitchFamily="18" charset="0"/>
              </a:rPr>
              <a:t>封闭环行车道</a:t>
            </a:r>
            <a:r>
              <a:rPr lang="zh-CN" altLang="en-US" sz="2400" dirty="0">
                <a:latin typeface="Times New Roman" panose="02020603050405020304" pitchFamily="18" charset="0"/>
                <a:cs typeface="Times New Roman" panose="02020603050405020304" pitchFamily="18" charset="0"/>
              </a:rPr>
              <a:t>）更为简单，更容易控制和固定车流密度，平均速度和流量也不会有太大波动，便于测试不同密度下的各种参量。</a:t>
            </a:r>
          </a:p>
        </p:txBody>
      </p:sp>
    </p:spTree>
    <p:extLst>
      <p:ext uri="{BB962C8B-B14F-4D97-AF65-F5344CB8AC3E}">
        <p14:creationId xmlns:p14="http://schemas.microsoft.com/office/powerpoint/2010/main" val="2036829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C80D3D5B-04A9-4C58-8E4E-F4BF59EFE1BF}"/>
              </a:ext>
            </a:extLst>
          </p:cNvPr>
          <p:cNvSpPr txBox="1">
            <a:spLocks noChangeArrowheads="1"/>
          </p:cNvSpPr>
          <p:nvPr/>
        </p:nvSpPr>
        <p:spPr bwMode="auto">
          <a:xfrm>
            <a:off x="302342" y="2290918"/>
            <a:ext cx="533400" cy="206210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sz="3200" b="1" dirty="0">
                <a:ea typeface="楷体_GB2312" pitchFamily="49" charset="-122"/>
              </a:rPr>
              <a:t>研究背景</a:t>
            </a:r>
          </a:p>
        </p:txBody>
      </p:sp>
      <p:sp>
        <p:nvSpPr>
          <p:cNvPr id="3" name="矩形 2">
            <a:extLst>
              <a:ext uri="{FF2B5EF4-FFF2-40B4-BE49-F238E27FC236}">
                <a16:creationId xmlns:a16="http://schemas.microsoft.com/office/drawing/2014/main" id="{91AC6091-5BC8-4BAF-92B4-21E51E8C0926}"/>
              </a:ext>
            </a:extLst>
          </p:cNvPr>
          <p:cNvSpPr/>
          <p:nvPr/>
        </p:nvSpPr>
        <p:spPr>
          <a:xfrm>
            <a:off x="1322437" y="610715"/>
            <a:ext cx="7034981" cy="1938992"/>
          </a:xfrm>
          <a:prstGeom prst="rect">
            <a:avLst/>
          </a:prstGeom>
        </p:spPr>
        <p:txBody>
          <a:bodyPr wrap="square">
            <a:spAutoFit/>
          </a:bodyPr>
          <a:lstStyle/>
          <a:p>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日本及</a:t>
            </a:r>
            <a:r>
              <a:rPr lang="en-US"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MIT</a:t>
            </a:r>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的学者对封闭环形车道内的交通情况都做过实验和研究，有相关的报道和实验视频及动画。因此有一些现象和结论可以供参考和对比。图</a:t>
            </a:r>
            <a:r>
              <a:rPr lang="en-US"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4-64</a:t>
            </a:r>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所示为在周期性边界条件（环形车道）下，交通流的元胞自动机</a:t>
            </a:r>
            <a:r>
              <a:rPr lang="en-US"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NS</a:t>
            </a:r>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模型的模拟效果图（为了出图效果，效果图中的道路长度被降为</a:t>
            </a:r>
            <a:r>
              <a:rPr lang="en-US"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4-65</a:t>
            </a:r>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中形成阻塞的现象与实验视频及动画非常相似。</a:t>
            </a:r>
            <a:endParaRPr lang="zh-CN" altLang="en-US" sz="2000" dirty="0"/>
          </a:p>
        </p:txBody>
      </p:sp>
      <p:pic>
        <p:nvPicPr>
          <p:cNvPr id="6" name="图片 5">
            <a:extLst>
              <a:ext uri="{FF2B5EF4-FFF2-40B4-BE49-F238E27FC236}">
                <a16:creationId xmlns:a16="http://schemas.microsoft.com/office/drawing/2014/main" id="{58151076-2A4D-4855-A545-C6C4391AB6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1322437" y="2903974"/>
            <a:ext cx="2919721" cy="2898093"/>
          </a:xfrm>
          <a:prstGeom prst="rect">
            <a:avLst/>
          </a:prstGeom>
          <a:noFill/>
          <a:ln>
            <a:noFill/>
          </a:ln>
        </p:spPr>
      </p:pic>
      <p:sp>
        <p:nvSpPr>
          <p:cNvPr id="7" name="矩形 6">
            <a:extLst>
              <a:ext uri="{FF2B5EF4-FFF2-40B4-BE49-F238E27FC236}">
                <a16:creationId xmlns:a16="http://schemas.microsoft.com/office/drawing/2014/main" id="{C9F4FB7E-6CF3-4E39-93BD-1E3A38AE32E9}"/>
              </a:ext>
            </a:extLst>
          </p:cNvPr>
          <p:cNvSpPr/>
          <p:nvPr/>
        </p:nvSpPr>
        <p:spPr>
          <a:xfrm>
            <a:off x="4491613" y="2669591"/>
            <a:ext cx="4053808" cy="2677656"/>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如果将随机减速的概率设置为</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，去掉</a:t>
            </a:r>
            <a:r>
              <a:rPr lang="en-US" altLang="zh-CN" sz="2400" dirty="0">
                <a:latin typeface="Times New Roman" panose="02020603050405020304" pitchFamily="18" charset="0"/>
                <a:cs typeface="Times New Roman" panose="02020603050405020304" pitchFamily="18" charset="0"/>
              </a:rPr>
              <a:t>NS</a:t>
            </a:r>
            <a:r>
              <a:rPr lang="zh-CN" altLang="en-US" sz="2400" dirty="0">
                <a:latin typeface="Times New Roman" panose="02020603050405020304" pitchFamily="18" charset="0"/>
                <a:cs typeface="Times New Roman" panose="02020603050405020304" pitchFamily="18" charset="0"/>
              </a:rPr>
              <a:t>规则中的随机因素，则通过简单的分析就可以得到单行道元胞自动机的</a:t>
            </a:r>
            <a:r>
              <a:rPr lang="en-US" altLang="zh-CN" sz="2400" dirty="0">
                <a:latin typeface="Times New Roman" panose="02020603050405020304" pitchFamily="18" charset="0"/>
                <a:cs typeface="Times New Roman" panose="02020603050405020304" pitchFamily="18" charset="0"/>
              </a:rPr>
              <a:t>NS</a:t>
            </a:r>
            <a:r>
              <a:rPr lang="zh-CN" altLang="en-US" sz="2400" dirty="0">
                <a:latin typeface="Times New Roman" panose="02020603050405020304" pitchFamily="18" charset="0"/>
                <a:cs typeface="Times New Roman" panose="02020603050405020304" pitchFamily="18" charset="0"/>
              </a:rPr>
              <a:t>模型的一些性质。比如系统平衡时，系统的平均速度和平均流</a:t>
            </a:r>
            <a:r>
              <a:rPr lang="zh-CN" altLang="zh-CN" sz="2400" dirty="0">
                <a:latin typeface="Times New Roman" panose="02020603050405020304" pitchFamily="18" charset="0"/>
                <a:cs typeface="Times New Roman" panose="02020603050405020304" pitchFamily="18" charset="0"/>
              </a:rPr>
              <a:t>量</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7C6C6C3-2EC8-4327-AACE-BAEEE872D19D}"/>
                  </a:ext>
                </a:extLst>
              </p:cNvPr>
              <p:cNvSpPr/>
              <p:nvPr/>
            </p:nvSpPr>
            <p:spPr>
              <a:xfrm>
                <a:off x="3600559" y="5925501"/>
                <a:ext cx="55434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𝑣</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min</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𝑣</m:t>
                              </m:r>
                            </m:e>
                            <m:sub>
                              <m:r>
                                <m:rPr>
                                  <m:sty m:val="p"/>
                                </m:rPr>
                                <a:rPr lang="zh-CN" altLang="en-US" sz="2400" i="0">
                                  <a:latin typeface="Cambria Math" panose="02040503050406030204" pitchFamily="18" charset="0"/>
                                </a:rPr>
                                <m:t>max</m:t>
                              </m:r>
                            </m:sub>
                          </m:sSub>
                          <m:r>
                            <a:rPr lang="zh-CN" altLang="en-US" sz="2400" i="0">
                              <a:latin typeface="Cambria Math" panose="02040503050406030204" pitchFamily="18" charset="0"/>
                            </a:rPr>
                            <m:t>,</m:t>
                          </m:r>
                          <m:r>
                            <a:rPr lang="zh-CN" altLang="en-US" sz="2400" i="1">
                              <a:latin typeface="Cambria Math" panose="02040503050406030204" pitchFamily="18" charset="0"/>
                            </a:rPr>
                            <m:t>𝑑</m:t>
                          </m:r>
                          <m:r>
                            <a:rPr lang="zh-CN" altLang="en-US" sz="2400" i="0">
                              <a:latin typeface="Cambria Math" panose="02040503050406030204" pitchFamily="18" charset="0"/>
                            </a:rPr>
                            <m:t>),</m:t>
                          </m:r>
                          <m:r>
                            <a:rPr lang="zh-CN" altLang="en-US" sz="2400" i="1">
                              <a:latin typeface="Cambria Math" panose="02040503050406030204" pitchFamily="18" charset="0"/>
                            </a:rPr>
                            <m:t>𝐽</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min</m:t>
                          </m:r>
                          <m:r>
                            <a:rPr lang="zh-CN" altLang="en-US" sz="2400" i="0">
                              <a:latin typeface="Cambria Math" panose="02040503050406030204" pitchFamily="18" charset="0"/>
                            </a:rPr>
                            <m:t>(</m:t>
                          </m:r>
                          <m:r>
                            <a:rPr lang="zh-CN" altLang="en-US" sz="2400" i="1">
                              <a:latin typeface="Cambria Math" panose="02040503050406030204" pitchFamily="18" charset="0"/>
                            </a:rPr>
                            <m:t>𝜌</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𝑣</m:t>
                              </m:r>
                            </m:e>
                            <m:sub>
                              <m:r>
                                <m:rPr>
                                  <m:sty m:val="p"/>
                                </m:rPr>
                                <a:rPr lang="zh-CN" altLang="en-US" sz="2400" i="0">
                                  <a:latin typeface="Cambria Math" panose="02040503050406030204" pitchFamily="18" charset="0"/>
                                </a:rPr>
                                <m:t>max</m:t>
                              </m:r>
                            </m:sub>
                          </m:sSub>
                          <m:r>
                            <a:rPr lang="zh-CN" altLang="en-US" sz="2400" i="0">
                              <a:latin typeface="Cambria Math" panose="02040503050406030204" pitchFamily="18" charset="0"/>
                            </a:rPr>
                            <m:t>,1−</m:t>
                          </m:r>
                          <m:r>
                            <a:rPr lang="zh-CN" altLang="en-US" sz="2400" i="1">
                              <a:latin typeface="Cambria Math" panose="02040503050406030204" pitchFamily="18" charset="0"/>
                            </a:rPr>
                            <m:t>𝜌</m:t>
                          </m:r>
                        </m:e>
                      </m:d>
                    </m:oMath>
                  </m:oMathPara>
                </a14:m>
                <a:endParaRPr lang="zh-CN" altLang="en-US" dirty="0"/>
              </a:p>
            </p:txBody>
          </p:sp>
        </mc:Choice>
        <mc:Fallback xmlns="">
          <p:sp>
            <p:nvSpPr>
              <p:cNvPr id="8" name="矩形 7">
                <a:extLst>
                  <a:ext uri="{FF2B5EF4-FFF2-40B4-BE49-F238E27FC236}">
                    <a16:creationId xmlns:a16="http://schemas.microsoft.com/office/drawing/2014/main" id="{47C6C6C3-2EC8-4327-AACE-BAEEE872D19D}"/>
                  </a:ext>
                </a:extLst>
              </p:cNvPr>
              <p:cNvSpPr>
                <a:spLocks noRot="1" noChangeAspect="1" noMove="1" noResize="1" noEditPoints="1" noAdjustHandles="1" noChangeArrowheads="1" noChangeShapeType="1" noTextEdit="1"/>
              </p:cNvSpPr>
              <p:nvPr/>
            </p:nvSpPr>
            <p:spPr>
              <a:xfrm>
                <a:off x="3600559" y="5925501"/>
                <a:ext cx="5543441" cy="461665"/>
              </a:xfrm>
              <a:prstGeom prst="rect">
                <a:avLst/>
              </a:prstGeom>
              <a:blipFill>
                <a:blip r:embed="rId4"/>
                <a:stretch>
                  <a:fillRect t="-130263" r="-12211" b="-194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8628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49C5C06-9094-4928-A7DA-90584024C4EB}"/>
              </a:ext>
            </a:extLst>
          </p:cNvPr>
          <p:cNvPicPr/>
          <p:nvPr/>
        </p:nvPicPr>
        <p:blipFill>
          <a:blip r:embed="rId2">
            <a:extLst>
              <a:ext uri="{28A0092B-C50C-407E-A947-70E740481C1C}">
                <a14:useLocalDpi xmlns:a14="http://schemas.microsoft.com/office/drawing/2010/main" val="0"/>
              </a:ext>
            </a:extLst>
          </a:blip>
          <a:srcRect/>
          <a:stretch>
            <a:fillRect/>
          </a:stretch>
        </p:blipFill>
        <p:spPr>
          <a:xfrm>
            <a:off x="972100" y="2836357"/>
            <a:ext cx="2871986" cy="3034723"/>
          </a:xfrm>
          <a:prstGeom prst="rect">
            <a:avLst/>
          </a:prstGeom>
          <a:noFill/>
          <a:ln>
            <a:noFill/>
          </a:ln>
        </p:spPr>
      </p:pic>
      <p:pic>
        <p:nvPicPr>
          <p:cNvPr id="14" name="图片 13">
            <a:extLst>
              <a:ext uri="{FF2B5EF4-FFF2-40B4-BE49-F238E27FC236}">
                <a16:creationId xmlns:a16="http://schemas.microsoft.com/office/drawing/2014/main" id="{69776389-539D-492C-ACA7-44CD67A9195B}"/>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896876" y="2836357"/>
            <a:ext cx="2976179" cy="3106777"/>
          </a:xfrm>
          <a:prstGeom prst="rect">
            <a:avLst/>
          </a:prstGeom>
          <a:noFill/>
          <a:ln>
            <a:noFill/>
          </a:ln>
        </p:spPr>
      </p:pic>
      <p:sp>
        <p:nvSpPr>
          <p:cNvPr id="9" name="矩形 8">
            <a:extLst>
              <a:ext uri="{FF2B5EF4-FFF2-40B4-BE49-F238E27FC236}">
                <a16:creationId xmlns:a16="http://schemas.microsoft.com/office/drawing/2014/main" id="{4AC4E020-78F7-4BD9-880C-33F0FC95481D}"/>
              </a:ext>
            </a:extLst>
          </p:cNvPr>
          <p:cNvSpPr/>
          <p:nvPr/>
        </p:nvSpPr>
        <p:spPr>
          <a:xfrm>
            <a:off x="352407" y="986920"/>
            <a:ext cx="8791593" cy="1631216"/>
          </a:xfrm>
          <a:prstGeom prst="rect">
            <a:avLst/>
          </a:prstGeom>
        </p:spPr>
        <p:txBody>
          <a:bodyPr wrap="square">
            <a:spAutoFit/>
          </a:bodyPr>
          <a:lstStyle/>
          <a:p>
            <a:pPr algn="just"/>
            <a:r>
              <a:rPr lang="zh-CN" altLang="en-US" sz="2000" dirty="0"/>
              <a:t>        具体分析过程可见</a:t>
            </a:r>
            <a:r>
              <a:rPr lang="zh-CN" altLang="zh-CN" sz="2000" dirty="0"/>
              <a:t>文献</a:t>
            </a:r>
            <a:r>
              <a:rPr lang="zh-CN" altLang="en-US" sz="2000" dirty="0"/>
              <a:t>。通过模拟，也可以发现随机减速的概率 设为</a:t>
            </a:r>
            <a:r>
              <a:rPr lang="en-US" altLang="zh-CN" sz="2000" dirty="0"/>
              <a:t>0</a:t>
            </a:r>
            <a:r>
              <a:rPr lang="zh-CN" altLang="en-US" sz="2000" dirty="0"/>
              <a:t>时，系统最终会达到一种平均，即系统以一定的周期做循环运动，系统的平均速度也不再改变。图</a:t>
            </a:r>
            <a:r>
              <a:rPr lang="en-US" altLang="zh-CN" sz="2000" dirty="0"/>
              <a:t>4-65</a:t>
            </a:r>
            <a:r>
              <a:rPr lang="zh-CN" altLang="en-US" sz="2000" dirty="0"/>
              <a:t>所示为密度与流量的观测值及模拟值的对比，图</a:t>
            </a:r>
            <a:r>
              <a:rPr lang="en-US" altLang="zh-CN" sz="2000" dirty="0"/>
              <a:t>4-66</a:t>
            </a:r>
            <a:r>
              <a:rPr lang="zh-CN" altLang="en-US" sz="2000" dirty="0"/>
              <a:t>（</a:t>
            </a:r>
            <a:r>
              <a:rPr lang="en-US" altLang="zh-CN" sz="2000" dirty="0"/>
              <a:t>a</a:t>
            </a:r>
            <a:r>
              <a:rPr lang="zh-CN" altLang="en-US" sz="2000" dirty="0"/>
              <a:t>）所示为</a:t>
            </a:r>
            <a:r>
              <a:rPr lang="zh-CN" altLang="zh-CN" sz="2000" dirty="0"/>
              <a:t>观测值</a:t>
            </a:r>
            <a:r>
              <a:rPr lang="zh-CN" altLang="en-US" sz="2000" dirty="0"/>
              <a:t>，图</a:t>
            </a:r>
            <a:r>
              <a:rPr lang="en-US" altLang="zh-CN" sz="2000" dirty="0"/>
              <a:t>4-66</a:t>
            </a:r>
            <a:r>
              <a:rPr lang="zh-CN" altLang="en-US" sz="2000" dirty="0"/>
              <a:t>（</a:t>
            </a:r>
            <a:r>
              <a:rPr lang="en-US" altLang="zh-CN" sz="2000" dirty="0"/>
              <a:t>b</a:t>
            </a:r>
            <a:r>
              <a:rPr lang="zh-CN" altLang="en-US" sz="2000" dirty="0"/>
              <a:t>）中的点为模拟得到的值，线上数据是由上式给出的理论值。</a:t>
            </a:r>
          </a:p>
        </p:txBody>
      </p:sp>
      <p:sp>
        <p:nvSpPr>
          <p:cNvPr id="13" name="矩形 12">
            <a:extLst>
              <a:ext uri="{FF2B5EF4-FFF2-40B4-BE49-F238E27FC236}">
                <a16:creationId xmlns:a16="http://schemas.microsoft.com/office/drawing/2014/main" id="{81286811-487D-4F73-8AB9-299D91747D39}"/>
              </a:ext>
            </a:extLst>
          </p:cNvPr>
          <p:cNvSpPr/>
          <p:nvPr/>
        </p:nvSpPr>
        <p:spPr>
          <a:xfrm>
            <a:off x="2029624" y="5904635"/>
            <a:ext cx="756938" cy="369332"/>
          </a:xfrm>
          <a:prstGeom prst="rect">
            <a:avLst/>
          </a:prstGeom>
        </p:spPr>
        <p:txBody>
          <a:bodyPr wrap="none">
            <a:spAutoFit/>
          </a:bodyPr>
          <a:lstStyle/>
          <a:p>
            <a:r>
              <a:rPr lang="zh-CN" altLang="en-US" dirty="0"/>
              <a:t>（</a:t>
            </a:r>
            <a:r>
              <a:rPr lang="en-US" altLang="zh-CN" dirty="0"/>
              <a:t>a</a:t>
            </a:r>
            <a:r>
              <a:rPr lang="zh-CN" altLang="en-US" dirty="0"/>
              <a:t>）</a:t>
            </a:r>
          </a:p>
        </p:txBody>
      </p:sp>
      <p:sp>
        <p:nvSpPr>
          <p:cNvPr id="15" name="矩形 14">
            <a:extLst>
              <a:ext uri="{FF2B5EF4-FFF2-40B4-BE49-F238E27FC236}">
                <a16:creationId xmlns:a16="http://schemas.microsoft.com/office/drawing/2014/main" id="{B64EC26D-D168-492B-AC49-0072E372616A}"/>
              </a:ext>
            </a:extLst>
          </p:cNvPr>
          <p:cNvSpPr/>
          <p:nvPr/>
        </p:nvSpPr>
        <p:spPr>
          <a:xfrm>
            <a:off x="6000885" y="5943134"/>
            <a:ext cx="768159" cy="369332"/>
          </a:xfrm>
          <a:prstGeom prst="rect">
            <a:avLst/>
          </a:prstGeom>
        </p:spPr>
        <p:txBody>
          <a:bodyPr wrap="none">
            <a:spAutoFit/>
          </a:bodyPr>
          <a:lstStyle/>
          <a:p>
            <a:r>
              <a:rPr lang="zh-CN" altLang="en-US" dirty="0"/>
              <a:t>（</a:t>
            </a:r>
            <a:r>
              <a:rPr lang="en-US" altLang="zh-CN" dirty="0"/>
              <a:t>b</a:t>
            </a:r>
            <a:r>
              <a:rPr lang="zh-CN" altLang="en-US" dirty="0"/>
              <a:t>）</a:t>
            </a:r>
          </a:p>
        </p:txBody>
      </p:sp>
    </p:spTree>
    <p:extLst>
      <p:ext uri="{BB962C8B-B14F-4D97-AF65-F5344CB8AC3E}">
        <p14:creationId xmlns:p14="http://schemas.microsoft.com/office/powerpoint/2010/main" val="2895883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39CAEE7-BA73-4884-893B-A673F7198BFC}"/>
              </a:ext>
            </a:extLst>
          </p:cNvPr>
          <p:cNvPicPr/>
          <p:nvPr/>
        </p:nvPicPr>
        <p:blipFill>
          <a:blip r:embed="rId3">
            <a:extLst>
              <a:ext uri="{28A0092B-C50C-407E-A947-70E740481C1C}">
                <a14:useLocalDpi xmlns:a14="http://schemas.microsoft.com/office/drawing/2010/main" val="0"/>
              </a:ext>
            </a:extLst>
          </a:blip>
          <a:srcRect/>
          <a:stretch>
            <a:fillRect/>
          </a:stretch>
        </p:blipFill>
        <p:spPr>
          <a:xfrm>
            <a:off x="1075352" y="3274126"/>
            <a:ext cx="2962054" cy="3094670"/>
          </a:xfrm>
          <a:prstGeom prst="rect">
            <a:avLst/>
          </a:prstGeom>
          <a:noFill/>
          <a:ln>
            <a:noFill/>
          </a:ln>
        </p:spPr>
      </p:pic>
      <p:pic>
        <p:nvPicPr>
          <p:cNvPr id="7" name="图片 6">
            <a:extLst>
              <a:ext uri="{FF2B5EF4-FFF2-40B4-BE49-F238E27FC236}">
                <a16:creationId xmlns:a16="http://schemas.microsoft.com/office/drawing/2014/main" id="{106E6503-2035-4991-8A65-871DDB8915B4}"/>
              </a:ext>
            </a:extLst>
          </p:cNvPr>
          <p:cNvPicPr/>
          <p:nvPr/>
        </p:nvPicPr>
        <p:blipFill>
          <a:blip r:embed="rId4">
            <a:extLst>
              <a:ext uri="{28A0092B-C50C-407E-A947-70E740481C1C}">
                <a14:useLocalDpi xmlns:a14="http://schemas.microsoft.com/office/drawing/2010/main" val="0"/>
              </a:ext>
            </a:extLst>
          </a:blip>
          <a:srcRect/>
          <a:stretch>
            <a:fillRect/>
          </a:stretch>
        </p:blipFill>
        <p:spPr>
          <a:xfrm>
            <a:off x="4976852" y="3249973"/>
            <a:ext cx="2962054" cy="3118823"/>
          </a:xfrm>
          <a:prstGeom prst="rect">
            <a:avLst/>
          </a:prstGeom>
          <a:noFill/>
          <a:ln>
            <a:noFill/>
          </a:ln>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F3C0701-1C46-48D4-8BFC-5C02BCCD9AFF}"/>
                  </a:ext>
                </a:extLst>
              </p:cNvPr>
              <p:cNvSpPr/>
              <p:nvPr/>
            </p:nvSpPr>
            <p:spPr>
              <a:xfrm>
                <a:off x="670500" y="1052736"/>
                <a:ext cx="7803000" cy="1938992"/>
              </a:xfrm>
              <a:prstGeom prst="rect">
                <a:avLst/>
              </a:prstGeom>
            </p:spPr>
            <p:txBody>
              <a:bodyPr wrap="square">
                <a:spAutoFit/>
              </a:bodyPr>
              <a:lstStyle/>
              <a:p>
                <a:pPr algn="just"/>
                <a:r>
                  <a:rPr lang="zh-CN" altLang="en-US" sz="2000" dirty="0"/>
                  <a:t>        图</a:t>
                </a:r>
                <a:r>
                  <a:rPr lang="en-US" altLang="zh-CN" sz="2000" dirty="0"/>
                  <a:t>4-66</a:t>
                </a:r>
                <a:r>
                  <a:rPr lang="zh-CN" altLang="en-US" sz="2000" dirty="0"/>
                  <a:t>（</a:t>
                </a:r>
                <a:r>
                  <a:rPr lang="en-US" altLang="zh-CN" sz="2000" dirty="0"/>
                  <a:t>b</a:t>
                </a:r>
                <a:r>
                  <a:rPr lang="zh-CN" altLang="en-US" sz="2000" dirty="0"/>
                  <a:t>）中模拟结果是由一条长为</a:t>
                </a:r>
                <a14:m>
                  <m:oMath xmlns:m="http://schemas.openxmlformats.org/officeDocument/2006/math">
                    <m:r>
                      <a:rPr lang="zh-CN" altLang="en-US" sz="2000" i="1">
                        <a:latin typeface="Cambria Math" panose="02040503050406030204" pitchFamily="18" charset="0"/>
                      </a:rPr>
                      <m:t>𝐿</m:t>
                    </m:r>
                    <m:r>
                      <a:rPr lang="zh-CN" altLang="en-US" sz="2000">
                        <a:latin typeface="Cambria Math" panose="02040503050406030204" pitchFamily="18" charset="0"/>
                      </a:rPr>
                      <m:t>=100</m:t>
                    </m:r>
                  </m:oMath>
                </a14:m>
                <a:r>
                  <a:rPr lang="zh-CN" altLang="en-US" sz="2000" dirty="0"/>
                  <a:t>的封闭环形车道，车辆的最大速度</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𝑣</m:t>
                        </m:r>
                      </m:e>
                      <m:sub>
                        <m:r>
                          <m:rPr>
                            <m:sty m:val="p"/>
                          </m:rPr>
                          <a:rPr lang="zh-CN" altLang="en-US" sz="2000">
                            <a:latin typeface="Cambria Math" panose="02040503050406030204" pitchFamily="18" charset="0"/>
                          </a:rPr>
                          <m:t>max</m:t>
                        </m:r>
                      </m:sub>
                    </m:sSub>
                    <m:r>
                      <a:rPr lang="zh-CN" altLang="en-US" sz="2000">
                        <a:latin typeface="Cambria Math" panose="02040503050406030204" pitchFamily="18" charset="0"/>
                      </a:rPr>
                      <m:t>=5</m:t>
                    </m:r>
                  </m:oMath>
                </a14:m>
                <a:r>
                  <a:rPr lang="zh-CN" altLang="en-US" sz="2000" dirty="0"/>
                  <a:t>，改变车流密度</a:t>
                </a:r>
                <a14:m>
                  <m:oMath xmlns:m="http://schemas.openxmlformats.org/officeDocument/2006/math">
                    <m:d>
                      <m:dPr>
                        <m:begChr m:val=""/>
                        <m:endChr m:val="]"/>
                        <m:ctrlPr>
                          <a:rPr lang="zh-CN" altLang="en-US" sz="2000" i="1">
                            <a:latin typeface="Cambria Math" panose="02040503050406030204" pitchFamily="18" charset="0"/>
                          </a:rPr>
                        </m:ctrlPr>
                      </m:dPr>
                      <m:e>
                        <m:r>
                          <a:rPr lang="zh-CN" altLang="en-US" sz="2000" i="1">
                            <a:latin typeface="Cambria Math" panose="02040503050406030204" pitchFamily="18" charset="0"/>
                          </a:rPr>
                          <m:t>𝜌</m:t>
                        </m:r>
                        <m:r>
                          <a:rPr lang="zh-CN" altLang="en-US" sz="2000">
                            <a:latin typeface="Cambria Math" panose="02040503050406030204" pitchFamily="18" charset="0"/>
                          </a:rPr>
                          <m:t>∈[0,1</m:t>
                        </m:r>
                      </m:e>
                    </m:d>
                  </m:oMath>
                </a14:m>
                <a:r>
                  <a:rPr lang="zh-CN" altLang="en-US" sz="2000" dirty="0"/>
                  <a:t> 并经每种密度情况下模拟多次且测试不同密度情况下的平均流量和平均速度得到的。此外，这里还对比了航拍得到的时空</a:t>
                </a:r>
                <a:r>
                  <a:rPr lang="zh-CN" altLang="zh-CN" sz="2000" dirty="0"/>
                  <a:t>轨迹图</a:t>
                </a:r>
                <a:r>
                  <a:rPr lang="zh-CN" altLang="en-US" sz="2000" dirty="0"/>
                  <a:t>和模拟得到的时空曲线图（随机减速的概率</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𝑝</m:t>
                        </m:r>
                      </m:e>
                      <m:sub>
                        <m:r>
                          <a:rPr lang="zh-CN" altLang="en-US" sz="2000" i="1">
                            <a:latin typeface="Cambria Math" panose="02040503050406030204" pitchFamily="18" charset="0"/>
                          </a:rPr>
                          <m:t>𝑏𝑟𝑎𝑘</m:t>
                        </m:r>
                      </m:sub>
                    </m:sSub>
                    <m:r>
                      <a:rPr lang="zh-CN" altLang="en-US" sz="2000">
                        <a:latin typeface="Cambria Math" panose="02040503050406030204" pitchFamily="18" charset="0"/>
                      </a:rPr>
                      <m:t>=0.15</m:t>
                    </m:r>
                  </m:oMath>
                </a14:m>
                <a:r>
                  <a:rPr lang="zh-CN" altLang="en-US" sz="2000" dirty="0"/>
                  <a:t> ），如图</a:t>
                </a:r>
                <a:r>
                  <a:rPr lang="en-US" altLang="zh-CN" sz="2000" dirty="0"/>
                  <a:t>4-67</a:t>
                </a:r>
                <a:r>
                  <a:rPr lang="zh-CN" altLang="en-US" sz="2000" dirty="0"/>
                  <a:t>所示。通过图</a:t>
                </a:r>
                <a:r>
                  <a:rPr lang="en-US" altLang="zh-CN" sz="2000" dirty="0"/>
                  <a:t>4-66</a:t>
                </a:r>
                <a:r>
                  <a:rPr lang="zh-CN" altLang="en-US" sz="2000" dirty="0"/>
                  <a:t>和图</a:t>
                </a:r>
                <a:r>
                  <a:rPr lang="en-US" altLang="zh-CN" sz="2000" dirty="0"/>
                  <a:t>4-67</a:t>
                </a:r>
                <a:r>
                  <a:rPr lang="zh-CN" altLang="en-US" sz="2000" dirty="0"/>
                  <a:t>，可以进一步说明 </a:t>
                </a:r>
                <a:r>
                  <a:rPr lang="en-US" altLang="zh-CN" sz="2000" dirty="0"/>
                  <a:t>NS</a:t>
                </a:r>
                <a:r>
                  <a:rPr lang="zh-CN" altLang="en-US" sz="2000" dirty="0"/>
                  <a:t>规则能合理地反映交通流的特点。</a:t>
                </a:r>
              </a:p>
            </p:txBody>
          </p:sp>
        </mc:Choice>
        <mc:Fallback xmlns="">
          <p:sp>
            <p:nvSpPr>
              <p:cNvPr id="2" name="矩形 1">
                <a:extLst>
                  <a:ext uri="{FF2B5EF4-FFF2-40B4-BE49-F238E27FC236}">
                    <a16:creationId xmlns:a16="http://schemas.microsoft.com/office/drawing/2014/main" id="{8F3C0701-1C46-48D4-8BFC-5C02BCCD9AFF}"/>
                  </a:ext>
                </a:extLst>
              </p:cNvPr>
              <p:cNvSpPr>
                <a:spLocks noRot="1" noChangeAspect="1" noMove="1" noResize="1" noEditPoints="1" noAdjustHandles="1" noChangeArrowheads="1" noChangeShapeType="1" noTextEdit="1"/>
              </p:cNvSpPr>
              <p:nvPr/>
            </p:nvSpPr>
            <p:spPr>
              <a:xfrm>
                <a:off x="670500" y="1052736"/>
                <a:ext cx="7803000" cy="1938992"/>
              </a:xfrm>
              <a:prstGeom prst="rect">
                <a:avLst/>
              </a:prstGeom>
              <a:blipFill>
                <a:blip r:embed="rId5"/>
                <a:stretch>
                  <a:fillRect l="-859" t="-9748" r="-781" b="-50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3598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1C0E6EF-8898-458D-9807-85CCAC43B1BD}"/>
              </a:ext>
            </a:extLst>
          </p:cNvPr>
          <p:cNvSpPr/>
          <p:nvPr/>
        </p:nvSpPr>
        <p:spPr>
          <a:xfrm>
            <a:off x="1745746" y="619121"/>
            <a:ext cx="5652509" cy="584775"/>
          </a:xfrm>
          <a:prstGeom prst="rect">
            <a:avLst/>
          </a:prstGeom>
        </p:spPr>
        <p:txBody>
          <a:bodyPr wrap="none">
            <a:spAutoFit/>
          </a:bodyPr>
          <a:lstStyle/>
          <a:p>
            <a:r>
              <a:rPr lang="zh-CN" altLang="en-US"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交通流</a:t>
            </a:r>
            <a:r>
              <a:rPr lang="en-US" altLang="zh-CN"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NS</a:t>
            </a:r>
            <a:r>
              <a:rPr lang="zh-CN" altLang="en-US"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元胞自动机程序实现</a:t>
            </a:r>
            <a:endParaRPr lang="zh-CN" altLang="en-US" sz="3200" b="1"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11A24608-EF94-4FFC-BAEE-9C087F78D28C}"/>
              </a:ext>
            </a:extLst>
          </p:cNvPr>
          <p:cNvSpPr/>
          <p:nvPr/>
        </p:nvSpPr>
        <p:spPr>
          <a:xfrm>
            <a:off x="1489588" y="1551703"/>
            <a:ext cx="6523703" cy="1569660"/>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利用</a:t>
            </a:r>
            <a:r>
              <a:rPr lang="en-US" altLang="zh-CN" sz="2400" dirty="0" err="1">
                <a:latin typeface="Times New Roman" panose="02020603050405020304" pitchFamily="18" charset="0"/>
                <a:cs typeface="Times New Roman" panose="02020603050405020304" pitchFamily="18" charset="0"/>
              </a:rPr>
              <a:t>MatLab</a:t>
            </a:r>
            <a:r>
              <a:rPr lang="zh-CN" altLang="en-US" sz="2400" dirty="0">
                <a:latin typeface="Times New Roman" panose="02020603050405020304" pitchFamily="18" charset="0"/>
                <a:cs typeface="Times New Roman" panose="02020603050405020304" pitchFamily="18" charset="0"/>
              </a:rPr>
              <a:t>强大的数组运算，单环形车道交通流的元胞自动机</a:t>
            </a:r>
            <a:r>
              <a:rPr lang="en-US" altLang="zh-CN" sz="2400" dirty="0">
                <a:latin typeface="Times New Roman" panose="02020603050405020304" pitchFamily="18" charset="0"/>
                <a:cs typeface="Times New Roman" panose="02020603050405020304" pitchFamily="18" charset="0"/>
              </a:rPr>
              <a:t>NS</a:t>
            </a:r>
            <a:r>
              <a:rPr lang="zh-CN" altLang="en-US" sz="2400" dirty="0">
                <a:latin typeface="Times New Roman" panose="02020603050405020304" pitchFamily="18" charset="0"/>
                <a:cs typeface="Times New Roman" panose="02020603050405020304" pitchFamily="18" charset="0"/>
              </a:rPr>
              <a:t>模型很容易实现，可以用如下程序来实现</a:t>
            </a:r>
            <a:r>
              <a:rPr lang="en-US" altLang="zh-CN" sz="2400" dirty="0">
                <a:latin typeface="Times New Roman" panose="02020603050405020304" pitchFamily="18" charset="0"/>
                <a:cs typeface="Times New Roman" panose="02020603050405020304" pitchFamily="18" charset="0"/>
              </a:rPr>
              <a:t>NS</a:t>
            </a:r>
            <a:r>
              <a:rPr lang="zh-CN" altLang="en-US" sz="2400" dirty="0">
                <a:latin typeface="Times New Roman" panose="02020603050405020304" pitchFamily="18" charset="0"/>
                <a:cs typeface="Times New Roman" panose="02020603050405020304" pitchFamily="18" charset="0"/>
              </a:rPr>
              <a:t>模型的模拟，通过计算可求出平均流量等参数。</a:t>
            </a:r>
          </a:p>
        </p:txBody>
      </p:sp>
      <p:sp>
        <p:nvSpPr>
          <p:cNvPr id="12" name="文本框 11">
            <a:extLst>
              <a:ext uri="{FF2B5EF4-FFF2-40B4-BE49-F238E27FC236}">
                <a16:creationId xmlns:a16="http://schemas.microsoft.com/office/drawing/2014/main" id="{780A0207-EF20-4D8B-8012-00B94FA86F94}"/>
              </a:ext>
            </a:extLst>
          </p:cNvPr>
          <p:cNvSpPr txBox="1"/>
          <p:nvPr/>
        </p:nvSpPr>
        <p:spPr>
          <a:xfrm>
            <a:off x="2450691" y="4041058"/>
            <a:ext cx="4242618"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以下为程序建立步骤与讲解</a:t>
            </a:r>
          </a:p>
        </p:txBody>
      </p:sp>
      <p:sp>
        <p:nvSpPr>
          <p:cNvPr id="2" name="箭头: 下 1">
            <a:extLst>
              <a:ext uri="{FF2B5EF4-FFF2-40B4-BE49-F238E27FC236}">
                <a16:creationId xmlns:a16="http://schemas.microsoft.com/office/drawing/2014/main" id="{A38FC37A-0F0E-41D9-A305-5E9D1FF3E6D3}"/>
              </a:ext>
            </a:extLst>
          </p:cNvPr>
          <p:cNvSpPr/>
          <p:nvPr/>
        </p:nvSpPr>
        <p:spPr>
          <a:xfrm>
            <a:off x="4149213" y="4657804"/>
            <a:ext cx="845574" cy="1529227"/>
          </a:xfrm>
          <a:prstGeom prst="down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646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A3C4B2D-E1D1-4D7C-A5C8-392B89AE4B5E}"/>
              </a:ext>
            </a:extLst>
          </p:cNvPr>
          <p:cNvPicPr>
            <a:picLocks noChangeAspect="1"/>
          </p:cNvPicPr>
          <p:nvPr/>
        </p:nvPicPr>
        <p:blipFill rotWithShape="1">
          <a:blip r:embed="rId2"/>
          <a:srcRect r="5627" b="4845"/>
          <a:stretch/>
        </p:blipFill>
        <p:spPr>
          <a:xfrm>
            <a:off x="-204174" y="796169"/>
            <a:ext cx="4776174" cy="5948760"/>
          </a:xfrm>
          <a:prstGeom prst="rect">
            <a:avLst/>
          </a:prstGeom>
        </p:spPr>
      </p:pic>
      <p:sp>
        <p:nvSpPr>
          <p:cNvPr id="6" name="矩形 5">
            <a:extLst>
              <a:ext uri="{FF2B5EF4-FFF2-40B4-BE49-F238E27FC236}">
                <a16:creationId xmlns:a16="http://schemas.microsoft.com/office/drawing/2014/main" id="{CB6BE9DA-A761-4881-863C-5576E415A165}"/>
              </a:ext>
            </a:extLst>
          </p:cNvPr>
          <p:cNvSpPr/>
          <p:nvPr/>
        </p:nvSpPr>
        <p:spPr>
          <a:xfrm>
            <a:off x="3393633" y="307380"/>
            <a:ext cx="2356735" cy="584775"/>
          </a:xfrm>
          <a:prstGeom prst="rect">
            <a:avLst/>
          </a:prstGeom>
        </p:spPr>
        <p:txBody>
          <a:bodyPr wrap="none">
            <a:spAutoFit/>
          </a:bodyPr>
          <a:lstStyle/>
          <a:p>
            <a:r>
              <a:rPr lang="zh-CN" altLang="en-US"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建立</a:t>
            </a:r>
            <a:r>
              <a:rPr lang="en-US" altLang="zh-CN"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NS</a:t>
            </a:r>
            <a:r>
              <a:rPr lang="zh-CN" altLang="en-US"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函数</a:t>
            </a:r>
            <a:endParaRPr lang="zh-CN" altLang="en-US" sz="32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B836E026-3099-44C9-89DC-60435C6A33FC}"/>
              </a:ext>
            </a:extLst>
          </p:cNvPr>
          <p:cNvSpPr/>
          <p:nvPr/>
        </p:nvSpPr>
        <p:spPr>
          <a:xfrm>
            <a:off x="4572000" y="1380944"/>
            <a:ext cx="4572000" cy="5016758"/>
          </a:xfrm>
          <a:prstGeom prst="rect">
            <a:avLst/>
          </a:prstGeom>
        </p:spPr>
        <p:txBody>
          <a:bodyPr>
            <a:spAutoFit/>
          </a:bodyPr>
          <a:lstStyle/>
          <a:p>
            <a:pPr algn="just"/>
            <a:r>
              <a:rPr lang="zh-CN" altLang="en-US" sz="1600" dirty="0"/>
              <a:t>以上</a:t>
            </a:r>
            <a:r>
              <a:rPr lang="en-US" altLang="zh-CN" sz="1600" dirty="0" err="1"/>
              <a:t>MatLab</a:t>
            </a:r>
            <a:r>
              <a:rPr lang="zh-CN" altLang="en-US" sz="1600" dirty="0"/>
              <a:t>程序定义了一个</a:t>
            </a:r>
            <a:r>
              <a:rPr lang="en-US" altLang="zh-CN" sz="1600" dirty="0"/>
              <a:t>ns</a:t>
            </a:r>
            <a:r>
              <a:rPr lang="zh-CN" altLang="en-US" sz="1600" dirty="0"/>
              <a:t>函数，只需给出环形车道上的车辆密度，随机减速概率，环形车道长度和模拟时间步，该函数就能计算出环道上的平均流量和流速。以上程序比较简单。仅以下几行需要额外解释一下：</a:t>
            </a:r>
          </a:p>
          <a:p>
            <a:pPr algn="just"/>
            <a:r>
              <a:rPr lang="zh-CN" altLang="en-US" sz="1600" dirty="0"/>
              <a:t>（</a:t>
            </a:r>
            <a:r>
              <a:rPr lang="en-US" altLang="zh-CN" sz="1600" dirty="0"/>
              <a:t>1</a:t>
            </a:r>
            <a:r>
              <a:rPr lang="zh-CN" altLang="en-US" sz="1600" dirty="0"/>
              <a:t>）第</a:t>
            </a:r>
            <a:r>
              <a:rPr lang="en-US" altLang="zh-CN" sz="1600" dirty="0"/>
              <a:t>7</a:t>
            </a:r>
            <a:r>
              <a:rPr lang="zh-CN" altLang="en-US" sz="1600" dirty="0"/>
              <a:t>行中的</a:t>
            </a:r>
            <a:r>
              <a:rPr lang="en-US" altLang="zh-CN" sz="1600" dirty="0" err="1"/>
              <a:t>randperm</a:t>
            </a:r>
            <a:r>
              <a:rPr lang="en-US" altLang="zh-CN" sz="1600" dirty="0"/>
              <a:t>(L, </a:t>
            </a:r>
            <a:r>
              <a:rPr lang="en-US" altLang="zh-CN" sz="1600" dirty="0" err="1"/>
              <a:t>ncar</a:t>
            </a:r>
            <a:r>
              <a:rPr lang="en-US" altLang="zh-CN" sz="1600" dirty="0"/>
              <a:t>) </a:t>
            </a:r>
            <a:r>
              <a:rPr lang="zh-CN" altLang="en-US" sz="1600" dirty="0"/>
              <a:t>函数是从</a:t>
            </a:r>
            <a:r>
              <a:rPr lang="en-US" altLang="zh-CN" sz="1600" dirty="0"/>
              <a:t>[1, 2, …, L]</a:t>
            </a:r>
            <a:r>
              <a:rPr lang="zh-CN" altLang="en-US" sz="1600" dirty="0"/>
              <a:t>中随机抽取</a:t>
            </a:r>
            <a:r>
              <a:rPr lang="en-US" altLang="zh-CN" sz="1600" dirty="0" err="1"/>
              <a:t>ncar</a:t>
            </a:r>
            <a:r>
              <a:rPr lang="zh-CN" altLang="en-US" sz="1600" dirty="0"/>
              <a:t>个数，以表示</a:t>
            </a:r>
            <a:r>
              <a:rPr lang="en-US" altLang="zh-CN" sz="1600" dirty="0" err="1"/>
              <a:t>ncar</a:t>
            </a:r>
            <a:r>
              <a:rPr lang="zh-CN" altLang="en-US" sz="1600" dirty="0"/>
              <a:t>辆车初始随机分布于环形车道上，再由</a:t>
            </a:r>
            <a:r>
              <a:rPr lang="en-US" altLang="zh-CN" sz="1600" dirty="0"/>
              <a:t>sort</a:t>
            </a:r>
            <a:r>
              <a:rPr lang="zh-CN" altLang="en-US" sz="1600" dirty="0"/>
              <a:t>函数排序，向量</a:t>
            </a:r>
            <a:r>
              <a:rPr lang="en-US" altLang="zh-CN" sz="1600" dirty="0"/>
              <a:t>x</a:t>
            </a:r>
            <a:r>
              <a:rPr lang="zh-CN" altLang="en-US" sz="1600" dirty="0"/>
              <a:t>中的车辆按位置从小到大排列。</a:t>
            </a:r>
          </a:p>
          <a:p>
            <a:pPr algn="just"/>
            <a:r>
              <a:rPr lang="zh-CN" altLang="en-US" sz="1600" dirty="0"/>
              <a:t>（</a:t>
            </a:r>
            <a:r>
              <a:rPr lang="en-US" altLang="zh-CN" sz="1600" dirty="0"/>
              <a:t>2</a:t>
            </a:r>
            <a:r>
              <a:rPr lang="zh-CN" altLang="en-US" sz="1600" dirty="0"/>
              <a:t>）第</a:t>
            </a:r>
            <a:r>
              <a:rPr lang="en-US" altLang="zh-CN" sz="1600" dirty="0"/>
              <a:t>24</a:t>
            </a:r>
            <a:r>
              <a:rPr lang="zh-CN" altLang="en-US" sz="1600" dirty="0"/>
              <a:t>～</a:t>
            </a:r>
            <a:r>
              <a:rPr lang="en-US" altLang="zh-CN" sz="1600" dirty="0"/>
              <a:t>25</a:t>
            </a:r>
            <a:r>
              <a:rPr lang="zh-CN" altLang="en-US" sz="1600" dirty="0"/>
              <a:t>行是实施周期性边界条件，在经过第</a:t>
            </a:r>
            <a:r>
              <a:rPr lang="en-US" altLang="zh-CN" sz="1600" dirty="0"/>
              <a:t>22</a:t>
            </a:r>
            <a:r>
              <a:rPr lang="zh-CN" altLang="en-US" sz="1600" dirty="0"/>
              <a:t>行的位置更新后，可能会有车辆的位置超出了</a:t>
            </a:r>
            <a:r>
              <a:rPr lang="en-US" altLang="zh-CN" sz="1600" dirty="0"/>
              <a:t>L</a:t>
            </a:r>
            <a:r>
              <a:rPr lang="zh-CN" altLang="en-US" sz="1600" dirty="0"/>
              <a:t>，对于位置超出</a:t>
            </a:r>
            <a:r>
              <a:rPr lang="en-US" altLang="zh-CN" sz="1600" dirty="0"/>
              <a:t>L</a:t>
            </a:r>
            <a:r>
              <a:rPr lang="zh-CN" altLang="en-US" sz="1600" dirty="0"/>
              <a:t>的车辆（</a:t>
            </a:r>
            <a:r>
              <a:rPr lang="en-US" altLang="zh-CN" sz="1600" dirty="0"/>
              <a:t>passed</a:t>
            </a:r>
            <a:r>
              <a:rPr lang="zh-CN" altLang="en-US" sz="1600" dirty="0"/>
              <a:t>为真的车辆）需要减掉一个周期</a:t>
            </a:r>
            <a:r>
              <a:rPr lang="en-US" altLang="zh-CN" sz="1600" dirty="0"/>
              <a:t>L</a:t>
            </a:r>
            <a:r>
              <a:rPr lang="zh-CN" altLang="en-US" sz="1600" dirty="0"/>
              <a:t>，使车辆的位置仍然处于</a:t>
            </a:r>
            <a:r>
              <a:rPr lang="en-US" altLang="zh-CN" sz="1600" dirty="0"/>
              <a:t>1</a:t>
            </a:r>
            <a:r>
              <a:rPr lang="zh-CN" altLang="en-US" sz="1600" dirty="0"/>
              <a:t>到</a:t>
            </a:r>
            <a:r>
              <a:rPr lang="en-US" altLang="zh-CN" sz="1600" dirty="0"/>
              <a:t>L</a:t>
            </a:r>
            <a:r>
              <a:rPr lang="zh-CN" altLang="en-US" sz="1600" dirty="0"/>
              <a:t>之间。</a:t>
            </a:r>
          </a:p>
          <a:p>
            <a:pPr algn="just"/>
            <a:r>
              <a:rPr lang="zh-CN" altLang="en-US" sz="1600" dirty="0"/>
              <a:t>（</a:t>
            </a:r>
            <a:r>
              <a:rPr lang="en-US" altLang="zh-CN" sz="1600" dirty="0"/>
              <a:t>3</a:t>
            </a:r>
            <a:r>
              <a:rPr lang="zh-CN" altLang="en-US" sz="1600" dirty="0"/>
              <a:t>）第</a:t>
            </a:r>
            <a:r>
              <a:rPr lang="en-US" altLang="zh-CN" sz="1600" dirty="0"/>
              <a:t>27</a:t>
            </a:r>
            <a:r>
              <a:rPr lang="zh-CN" altLang="en-US" sz="1600" dirty="0"/>
              <a:t>～</a:t>
            </a:r>
            <a:r>
              <a:rPr lang="en-US" altLang="zh-CN" sz="1600" dirty="0"/>
              <a:t>30</a:t>
            </a:r>
            <a:r>
              <a:rPr lang="zh-CN" altLang="en-US" sz="1600" dirty="0"/>
              <a:t>行用来计算平均流量和平均速度。</a:t>
            </a:r>
            <a:r>
              <a:rPr lang="en-US" altLang="zh-CN" sz="1600" dirty="0" err="1"/>
              <a:t>tmax</a:t>
            </a:r>
            <a:r>
              <a:rPr lang="en-US" altLang="zh-CN" sz="1600" dirty="0"/>
              <a:t>/2</a:t>
            </a:r>
            <a:r>
              <a:rPr lang="zh-CN" altLang="en-US" sz="1600" dirty="0"/>
              <a:t>的时间用来让系统达到平衡，平均流量和平均速度的计算仅在</a:t>
            </a:r>
            <a:r>
              <a:rPr lang="en-US" altLang="zh-CN" sz="1600" dirty="0"/>
              <a:t>t &gt; </a:t>
            </a:r>
            <a:r>
              <a:rPr lang="en-US" altLang="zh-CN" sz="1600" dirty="0" err="1"/>
              <a:t>tmax</a:t>
            </a:r>
            <a:r>
              <a:rPr lang="en-US" altLang="zh-CN" sz="1600" dirty="0"/>
              <a:t>/2</a:t>
            </a:r>
            <a:r>
              <a:rPr lang="zh-CN" altLang="en-US" sz="1600" dirty="0"/>
              <a:t>的时间里进行。这里是通过计算 来计算流量的。流量的计算也可通过选取一点，计算单位时间通过的车辆数来计算，比如计算</a:t>
            </a:r>
            <a:r>
              <a:rPr lang="en-US" altLang="zh-CN" sz="1600" dirty="0"/>
              <a:t>passed</a:t>
            </a:r>
            <a:r>
              <a:rPr lang="zh-CN" altLang="en-US" sz="1600" dirty="0"/>
              <a:t>为真的平均数量。</a:t>
            </a:r>
          </a:p>
        </p:txBody>
      </p:sp>
    </p:spTree>
    <p:extLst>
      <p:ext uri="{BB962C8B-B14F-4D97-AF65-F5344CB8AC3E}">
        <p14:creationId xmlns:p14="http://schemas.microsoft.com/office/powerpoint/2010/main" val="71718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80728"/>
            <a:ext cx="8928992" cy="5262979"/>
          </a:xfrm>
          <a:prstGeom prst="rect">
            <a:avLst/>
          </a:prstGeom>
        </p:spPr>
        <p:txBody>
          <a:bodyPr wrap="square">
            <a:spAutoFit/>
          </a:bodyPr>
          <a:lstStyle/>
          <a:p>
            <a:r>
              <a:rPr lang="en-US" altLang="zh-CN" sz="2800" dirty="0"/>
              <a:t>       </a:t>
            </a:r>
            <a:r>
              <a:rPr lang="zh-CN" altLang="zh-CN" sz="2800" dirty="0"/>
              <a:t>在元胞自动机模型中，</a:t>
            </a:r>
            <a:r>
              <a:rPr lang="zh-CN" altLang="zh-CN" sz="2800" dirty="0">
                <a:solidFill>
                  <a:srgbClr val="FF0000"/>
                </a:solidFill>
              </a:rPr>
              <a:t>散布在规则格网中的每一元胞取有限的离散状态，遵循同样的作用规则，依据确定的局部规则作同步更新。</a:t>
            </a:r>
            <a:r>
              <a:rPr lang="zh-CN" altLang="zh-CN" sz="2800" dirty="0"/>
              <a:t>大量元胞通过简单的相互作用而构成动态系统的演化。其特点是时间，空间，状态都离散，每个变量只取有限多个状态，且其状态改变的规则在时间和空间上都是局部的。</a:t>
            </a:r>
          </a:p>
          <a:p>
            <a:r>
              <a:rPr lang="en-US" altLang="zh-CN" sz="2800" dirty="0"/>
              <a:t>       </a:t>
            </a:r>
            <a:r>
              <a:rPr lang="zh-CN" altLang="zh-CN" sz="2800" dirty="0"/>
              <a:t>随着计算机的迅速发展，元胞自动机这种非常适合在计算机上实现的模型越来越被受到重视。目前，元胞自动机已经被广泛应用于社会学，经济学，生态学，图形学，数学，物理学，化学，地理，环境和军事学等领域，而这些领域都是潜在的数学建模竞赛的出题范围。这里仅列举出元胞自动机在以下三个领域的应用。</a:t>
            </a:r>
          </a:p>
        </p:txBody>
      </p:sp>
    </p:spTree>
    <p:extLst>
      <p:ext uri="{BB962C8B-B14F-4D97-AF65-F5344CB8AC3E}">
        <p14:creationId xmlns:p14="http://schemas.microsoft.com/office/powerpoint/2010/main" val="280304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B6BE9DA-A761-4881-863C-5576E415A165}"/>
              </a:ext>
            </a:extLst>
          </p:cNvPr>
          <p:cNvSpPr/>
          <p:nvPr/>
        </p:nvSpPr>
        <p:spPr>
          <a:xfrm>
            <a:off x="0" y="493760"/>
            <a:ext cx="3563796" cy="584775"/>
          </a:xfrm>
          <a:prstGeom prst="rect">
            <a:avLst/>
          </a:prstGeom>
        </p:spPr>
        <p:txBody>
          <a:bodyPr wrap="none">
            <a:spAutoFit/>
          </a:bodyPr>
          <a:lstStyle/>
          <a:p>
            <a:r>
              <a:rPr lang="zh-CN" altLang="en-US"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建立</a:t>
            </a:r>
            <a:r>
              <a:rPr lang="en-US" altLang="zh-CN" sz="3200"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gaplength</a:t>
            </a:r>
            <a:r>
              <a:rPr lang="zh-CN" altLang="en-US"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函数</a:t>
            </a:r>
            <a:endParaRPr lang="zh-CN" altLang="en-US" sz="32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823654F-C06E-45CD-91C4-F212F46648CE}"/>
              </a:ext>
            </a:extLst>
          </p:cNvPr>
          <p:cNvSpPr/>
          <p:nvPr/>
        </p:nvSpPr>
        <p:spPr>
          <a:xfrm>
            <a:off x="605466" y="1078535"/>
            <a:ext cx="7159899" cy="707886"/>
          </a:xfrm>
          <a:prstGeom prst="rect">
            <a:avLst/>
          </a:prstGeom>
        </p:spPr>
        <p:txBody>
          <a:bodyPr wrap="square">
            <a:spAutoFit/>
          </a:bodyPr>
          <a:lstStyle/>
          <a:p>
            <a:pPr algn="just"/>
            <a:r>
              <a:rPr lang="zh-CN" altLang="en-US" sz="2000" dirty="0">
                <a:latin typeface="Times New Roman" panose="02020603050405020304" pitchFamily="18" charset="0"/>
                <a:cs typeface="Times New Roman" panose="02020603050405020304" pitchFamily="18" charset="0"/>
              </a:rPr>
              <a:t>以上程序中还调用了两个自定义的函数</a:t>
            </a:r>
            <a:r>
              <a:rPr lang="en-US" altLang="zh-CN" sz="2000" dirty="0" err="1">
                <a:latin typeface="Times New Roman" panose="02020603050405020304" pitchFamily="18" charset="0"/>
                <a:cs typeface="Times New Roman" panose="02020603050405020304" pitchFamily="18" charset="0"/>
              </a:rPr>
              <a:t>gaplength</a:t>
            </a:r>
            <a:r>
              <a:rPr lang="zh-CN" altLang="en-US"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cs typeface="Times New Roman" panose="02020603050405020304" pitchFamily="18" charset="0"/>
              </a:rPr>
              <a:t>plotcirc</a:t>
            </a:r>
            <a:r>
              <a:rPr lang="zh-CN" altLang="en-US" sz="2000" dirty="0">
                <a:latin typeface="Times New Roman" panose="02020603050405020304" pitchFamily="18" charset="0"/>
                <a:cs typeface="Times New Roman" panose="02020603050405020304" pitchFamily="18" charset="0"/>
              </a:rPr>
              <a:t>。函数</a:t>
            </a:r>
            <a:r>
              <a:rPr lang="en-US" altLang="zh-CN" sz="2000" dirty="0" err="1">
                <a:latin typeface="Times New Roman" panose="02020603050405020304" pitchFamily="18" charset="0"/>
                <a:cs typeface="Times New Roman" panose="02020603050405020304" pitchFamily="18" charset="0"/>
              </a:rPr>
              <a:t>gaplength</a:t>
            </a:r>
            <a:r>
              <a:rPr lang="zh-CN" altLang="en-US" sz="2000" dirty="0">
                <a:latin typeface="Times New Roman" panose="02020603050405020304" pitchFamily="18" charset="0"/>
                <a:cs typeface="Times New Roman" panose="02020603050405020304" pitchFamily="18" charset="0"/>
              </a:rPr>
              <a:t>用来计算相邻两边间的距离，其主要代码如下：</a:t>
            </a:r>
          </a:p>
        </p:txBody>
      </p:sp>
      <p:pic>
        <p:nvPicPr>
          <p:cNvPr id="7" name="图片 6">
            <a:extLst>
              <a:ext uri="{FF2B5EF4-FFF2-40B4-BE49-F238E27FC236}">
                <a16:creationId xmlns:a16="http://schemas.microsoft.com/office/drawing/2014/main" id="{1E848B06-76CA-4051-9302-246D23E41B0E}"/>
              </a:ext>
            </a:extLst>
          </p:cNvPr>
          <p:cNvPicPr>
            <a:picLocks noChangeAspect="1"/>
          </p:cNvPicPr>
          <p:nvPr/>
        </p:nvPicPr>
        <p:blipFill rotWithShape="1">
          <a:blip r:embed="rId2"/>
          <a:srcRect l="3205" b="13378"/>
          <a:stretch/>
        </p:blipFill>
        <p:spPr>
          <a:xfrm>
            <a:off x="605466" y="1933259"/>
            <a:ext cx="6205279" cy="2311220"/>
          </a:xfrm>
          <a:prstGeom prst="rect">
            <a:avLst/>
          </a:prstGeom>
        </p:spPr>
      </p:pic>
      <p:sp>
        <p:nvSpPr>
          <p:cNvPr id="8" name="矩形 7">
            <a:extLst>
              <a:ext uri="{FF2B5EF4-FFF2-40B4-BE49-F238E27FC236}">
                <a16:creationId xmlns:a16="http://schemas.microsoft.com/office/drawing/2014/main" id="{8DF21B62-A921-414D-98CD-B9D7F0B2C164}"/>
              </a:ext>
            </a:extLst>
          </p:cNvPr>
          <p:cNvSpPr/>
          <p:nvPr/>
        </p:nvSpPr>
        <p:spPr>
          <a:xfrm>
            <a:off x="605466" y="4421649"/>
            <a:ext cx="7515535" cy="1631216"/>
          </a:xfrm>
          <a:prstGeom prst="rect">
            <a:avLst/>
          </a:prstGeom>
        </p:spPr>
        <p:txBody>
          <a:bodyPr wrap="square">
            <a:spAutoFit/>
          </a:bodyPr>
          <a:lstStyle/>
          <a:p>
            <a:pPr algn="just"/>
            <a:r>
              <a:rPr lang="zh-CN" altLang="en-US" sz="2000" dirty="0">
                <a:latin typeface="Times New Roman" panose="02020603050405020304" pitchFamily="18" charset="0"/>
                <a:cs typeface="Times New Roman" panose="02020603050405020304" pitchFamily="18" charset="0"/>
              </a:rPr>
              <a:t>上述程序中的第</a:t>
            </a:r>
            <a:r>
              <a:rPr lang="en-US" altLang="zh-CN" sz="2000" dirty="0">
                <a:latin typeface="Times New Roman" panose="02020603050405020304" pitchFamily="18" charset="0"/>
                <a:cs typeface="Times New Roman" panose="02020603050405020304" pitchFamily="18" charset="0"/>
              </a:rPr>
              <a:t>8</a:t>
            </a:r>
            <a:r>
              <a:rPr lang="zh-CN" altLang="en-US" sz="2000" dirty="0">
                <a:latin typeface="Times New Roman" panose="02020603050405020304" pitchFamily="18" charset="0"/>
                <a:cs typeface="Times New Roman" panose="02020603050405020304" pitchFamily="18" charset="0"/>
              </a:rPr>
              <a:t>行用于计算两邻车的距离。对于第</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辆车，</a:t>
            </a:r>
            <a:r>
              <a:rPr lang="en-US" altLang="zh-CN" sz="2000" dirty="0">
                <a:latin typeface="Times New Roman" panose="02020603050405020304" pitchFamily="18" charset="0"/>
                <a:cs typeface="Times New Roman" panose="02020603050405020304" pitchFamily="18" charset="0"/>
              </a:rPr>
              <a:t>gaps(1) = x(2)-x(1)</a:t>
            </a:r>
            <a:r>
              <a:rPr lang="zh-CN" altLang="en-US" sz="2000" dirty="0">
                <a:latin typeface="Times New Roman" panose="02020603050405020304" pitchFamily="18" charset="0"/>
                <a:cs typeface="Times New Roman" panose="02020603050405020304" pitchFamily="18" charset="0"/>
              </a:rPr>
              <a:t>；对于第 辆车，则有</a:t>
            </a:r>
            <a:r>
              <a:rPr lang="en-US" altLang="zh-CN" sz="2000" dirty="0">
                <a:latin typeface="Times New Roman" panose="02020603050405020304" pitchFamily="18" charset="0"/>
                <a:cs typeface="Times New Roman" panose="02020603050405020304" pitchFamily="18" charset="0"/>
              </a:rPr>
              <a:t>gaps(1) = x(i+1) - x(</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；周期性边界构成首尾相接的环形车道，对于最后一辆车</a:t>
            </a:r>
            <a:r>
              <a:rPr lang="en-US" altLang="zh-CN" sz="2000" dirty="0">
                <a:latin typeface="Times New Roman" panose="02020603050405020304" pitchFamily="18" charset="0"/>
                <a:cs typeface="Times New Roman" panose="02020603050405020304" pitchFamily="18" charset="0"/>
              </a:rPr>
              <a:t>gaps(end) = x(1) - x(end)</a:t>
            </a:r>
            <a:r>
              <a:rPr lang="zh-CN" altLang="en-US" sz="2000" dirty="0">
                <a:latin typeface="Times New Roman" panose="02020603050405020304" pitchFamily="18" charset="0"/>
                <a:cs typeface="Times New Roman" panose="02020603050405020304" pitchFamily="18" charset="0"/>
              </a:rPr>
              <a:t>，这时可能在</a:t>
            </a:r>
            <a:r>
              <a:rPr lang="en-US" altLang="zh-CN" sz="2000" dirty="0">
                <a:latin typeface="Times New Roman" panose="02020603050405020304" pitchFamily="18" charset="0"/>
                <a:cs typeface="Times New Roman" panose="02020603050405020304" pitchFamily="18" charset="0"/>
              </a:rPr>
              <a:t>gaps</a:t>
            </a:r>
            <a:r>
              <a:rPr lang="zh-CN" altLang="en-US" sz="2000" dirty="0">
                <a:latin typeface="Times New Roman" panose="02020603050405020304" pitchFamily="18" charset="0"/>
                <a:cs typeface="Times New Roman" panose="02020603050405020304" pitchFamily="18" charset="0"/>
              </a:rPr>
              <a:t>中出现负值，第</a:t>
            </a:r>
            <a:r>
              <a:rPr lang="en-US" altLang="zh-CN" sz="2000" dirty="0">
                <a:latin typeface="Times New Roman" panose="02020603050405020304" pitchFamily="18" charset="0"/>
                <a:cs typeface="Times New Roman" panose="02020603050405020304" pitchFamily="18" charset="0"/>
              </a:rPr>
              <a:t>9</a:t>
            </a:r>
            <a:r>
              <a:rPr lang="zh-CN" altLang="en-US" sz="2000" dirty="0">
                <a:latin typeface="Times New Roman" panose="02020603050405020304" pitchFamily="18" charset="0"/>
                <a:cs typeface="Times New Roman" panose="02020603050405020304" pitchFamily="18" charset="0"/>
              </a:rPr>
              <a:t>行通过对</a:t>
            </a:r>
            <a:r>
              <a:rPr lang="en-US" altLang="zh-CN" sz="2000" dirty="0">
                <a:latin typeface="Times New Roman" panose="02020603050405020304" pitchFamily="18" charset="0"/>
                <a:cs typeface="Times New Roman" panose="02020603050405020304" pitchFamily="18" charset="0"/>
              </a:rPr>
              <a:t>gaps</a:t>
            </a:r>
            <a:r>
              <a:rPr lang="zh-CN" altLang="en-US" sz="2000" dirty="0">
                <a:latin typeface="Times New Roman" panose="02020603050405020304" pitchFamily="18" charset="0"/>
                <a:cs typeface="Times New Roman" panose="02020603050405020304" pitchFamily="18" charset="0"/>
              </a:rPr>
              <a:t>中小于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的值加一个周期</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来保证所有车辆都有正确的与前车的距离。</a:t>
            </a:r>
          </a:p>
        </p:txBody>
      </p:sp>
    </p:spTree>
    <p:extLst>
      <p:ext uri="{BB962C8B-B14F-4D97-AF65-F5344CB8AC3E}">
        <p14:creationId xmlns:p14="http://schemas.microsoft.com/office/powerpoint/2010/main" val="4158676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B6BE9DA-A761-4881-863C-5576E415A165}"/>
              </a:ext>
            </a:extLst>
          </p:cNvPr>
          <p:cNvSpPr/>
          <p:nvPr/>
        </p:nvSpPr>
        <p:spPr>
          <a:xfrm>
            <a:off x="0" y="414316"/>
            <a:ext cx="3170035" cy="584775"/>
          </a:xfrm>
          <a:prstGeom prst="rect">
            <a:avLst/>
          </a:prstGeom>
        </p:spPr>
        <p:txBody>
          <a:bodyPr wrap="none">
            <a:spAutoFit/>
          </a:bodyPr>
          <a:lstStyle/>
          <a:p>
            <a:r>
              <a:rPr lang="zh-CN" altLang="en-US"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建立</a:t>
            </a:r>
            <a:r>
              <a:rPr lang="en-US" altLang="zh-CN" sz="3200"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plotcirc</a:t>
            </a:r>
            <a:r>
              <a:rPr lang="zh-CN" altLang="en-US" sz="3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函数</a:t>
            </a:r>
            <a:endParaRPr lang="zh-CN" altLang="en-US" sz="32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51BC143-A033-450E-9AF5-45E49D2D6729}"/>
              </a:ext>
            </a:extLst>
          </p:cNvPr>
          <p:cNvPicPr>
            <a:picLocks noChangeAspect="1"/>
          </p:cNvPicPr>
          <p:nvPr/>
        </p:nvPicPr>
        <p:blipFill rotWithShape="1">
          <a:blip r:embed="rId2"/>
          <a:srcRect l="3113" r="5692" b="6551"/>
          <a:stretch/>
        </p:blipFill>
        <p:spPr>
          <a:xfrm>
            <a:off x="-68827" y="970813"/>
            <a:ext cx="5329085" cy="5321832"/>
          </a:xfrm>
          <a:prstGeom prst="rect">
            <a:avLst/>
          </a:prstGeom>
        </p:spPr>
      </p:pic>
      <p:sp>
        <p:nvSpPr>
          <p:cNvPr id="3" name="矩形 2">
            <a:extLst>
              <a:ext uri="{FF2B5EF4-FFF2-40B4-BE49-F238E27FC236}">
                <a16:creationId xmlns:a16="http://schemas.microsoft.com/office/drawing/2014/main" id="{6746F504-7E14-4E17-B585-1CCB596A33A8}"/>
              </a:ext>
            </a:extLst>
          </p:cNvPr>
          <p:cNvSpPr/>
          <p:nvPr/>
        </p:nvSpPr>
        <p:spPr>
          <a:xfrm>
            <a:off x="5422489" y="1585015"/>
            <a:ext cx="3721511" cy="4093428"/>
          </a:xfrm>
          <a:prstGeom prst="rect">
            <a:avLst/>
          </a:prstGeom>
        </p:spPr>
        <p:txBody>
          <a:bodyPr wrap="square">
            <a:spAutoFit/>
          </a:bodyPr>
          <a:lstStyle/>
          <a:p>
            <a:pPr algn="just"/>
            <a:r>
              <a:rPr lang="zh-CN" altLang="en-US" sz="2000" dirty="0">
                <a:latin typeface="Times New Roman" panose="02020603050405020304" pitchFamily="18" charset="0"/>
                <a:cs typeface="Times New Roman" panose="02020603050405020304" pitchFamily="18" charset="0"/>
              </a:rPr>
              <a:t>在该程序中，第</a:t>
            </a:r>
            <a:r>
              <a:rPr lang="en-US" altLang="zh-CN" sz="2000" dirty="0">
                <a:latin typeface="Times New Roman" panose="02020603050405020304" pitchFamily="18" charset="0"/>
                <a:cs typeface="Times New Roman" panose="02020603050405020304" pitchFamily="18" charset="0"/>
              </a:rPr>
              <a:t>17</a:t>
            </a:r>
            <a:r>
              <a:rPr lang="zh-CN" altLang="en-US" sz="2000" dirty="0">
                <a:latin typeface="Times New Roman" panose="02020603050405020304" pitchFamily="18" charset="0"/>
                <a:cs typeface="Times New Roman" panose="02020603050405020304" pitchFamily="18" charset="0"/>
              </a:rPr>
              <a:t>行中的</a:t>
            </a:r>
            <a:r>
              <a:rPr lang="en-US" altLang="zh-CN" sz="2000" dirty="0" err="1">
                <a:latin typeface="Times New Roman" panose="02020603050405020304" pitchFamily="18" charset="0"/>
                <a:cs typeface="Times New Roman" panose="02020603050405020304" pitchFamily="18" charset="0"/>
              </a:rPr>
              <a:t>nargin</a:t>
            </a:r>
            <a:r>
              <a:rPr lang="zh-CN" altLang="en-US" sz="2000" dirty="0">
                <a:latin typeface="Times New Roman" panose="02020603050405020304" pitchFamily="18" charset="0"/>
                <a:cs typeface="Times New Roman" panose="02020603050405020304" pitchFamily="18" charset="0"/>
              </a:rPr>
              <a:t>为调用该函数时实际输入参数的个数。输入参数的个数可以为</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，也可以为</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，输入参数个数为</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时，用于首次调用函数</a:t>
            </a:r>
            <a:r>
              <a:rPr lang="en-US" altLang="zh-CN" sz="2000" dirty="0" err="1">
                <a:latin typeface="Times New Roman" panose="02020603050405020304" pitchFamily="18" charset="0"/>
                <a:cs typeface="Times New Roman" panose="02020603050405020304" pitchFamily="18" charset="0"/>
              </a:rPr>
              <a:t>plotcirc</a:t>
            </a:r>
            <a:r>
              <a:rPr lang="zh-CN" altLang="en-US" sz="2000" dirty="0">
                <a:latin typeface="Times New Roman" panose="02020603050405020304" pitchFamily="18" charset="0"/>
                <a:cs typeface="Times New Roman" panose="02020603050405020304" pitchFamily="18" charset="0"/>
              </a:rPr>
              <a:t>来绘制车道和车辆的初始位置，并返回表示所有车辆的矩形的句柄</a:t>
            </a: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。输入参数个数为</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时，额外的一个参数为表示每个车辆的四边形的句柄</a:t>
            </a: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，这种情况下无须重新绘制车道和车辆，只需通过第</a:t>
            </a:r>
            <a:r>
              <a:rPr lang="en-US" altLang="zh-CN" sz="2000" dirty="0">
                <a:latin typeface="Times New Roman" panose="02020603050405020304" pitchFamily="18" charset="0"/>
                <a:cs typeface="Times New Roman" panose="02020603050405020304" pitchFamily="18" charset="0"/>
              </a:rPr>
              <a:t>25</a:t>
            </a:r>
            <a:r>
              <a:rPr lang="zh-CN" altLang="en-US" sz="2000" dirty="0">
                <a:latin typeface="Times New Roman" panose="02020603050405020304" pitchFamily="18" charset="0"/>
                <a:cs typeface="Times New Roman" panose="02020603050405020304" pitchFamily="18" charset="0"/>
              </a:rPr>
              <a:t>行的</a:t>
            </a:r>
            <a:r>
              <a:rPr lang="en-US" altLang="zh-CN" sz="2000" dirty="0">
                <a:latin typeface="Times New Roman" panose="02020603050405020304" pitchFamily="18" charset="0"/>
                <a:cs typeface="Times New Roman" panose="02020603050405020304" pitchFamily="18" charset="0"/>
              </a:rPr>
              <a:t>set</a:t>
            </a:r>
            <a:r>
              <a:rPr lang="zh-CN" altLang="en-US" sz="2000" dirty="0">
                <a:latin typeface="Times New Roman" panose="02020603050405020304" pitchFamily="18" charset="0"/>
                <a:cs typeface="Times New Roman" panose="02020603050405020304" pitchFamily="18" charset="0"/>
              </a:rPr>
              <a:t>来更新车辆的位置。</a:t>
            </a:r>
          </a:p>
        </p:txBody>
      </p:sp>
    </p:spTree>
    <p:extLst>
      <p:ext uri="{BB962C8B-B14F-4D97-AF65-F5344CB8AC3E}">
        <p14:creationId xmlns:p14="http://schemas.microsoft.com/office/powerpoint/2010/main" val="4175025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1912" y="476672"/>
            <a:ext cx="8784976" cy="6186309"/>
          </a:xfrm>
          <a:prstGeom prst="rect">
            <a:avLst/>
          </a:prstGeom>
        </p:spPr>
        <p:txBody>
          <a:bodyPr wrap="square">
            <a:spAutoFit/>
          </a:bodyPr>
          <a:lstStyle/>
          <a:p>
            <a:r>
              <a:rPr lang="en-US" altLang="zh-CN" sz="2800" b="1" dirty="0">
                <a:solidFill>
                  <a:srgbClr val="FF0000"/>
                </a:solidFill>
                <a:latin typeface="+mn-ea"/>
                <a:ea typeface="+mn-ea"/>
              </a:rPr>
              <a:t>1.  </a:t>
            </a:r>
            <a:r>
              <a:rPr lang="zh-CN" altLang="zh-CN" sz="2800" b="1" dirty="0">
                <a:solidFill>
                  <a:srgbClr val="FF0000"/>
                </a:solidFill>
                <a:latin typeface="+mn-ea"/>
                <a:ea typeface="+mn-ea"/>
              </a:rPr>
              <a:t>社会学</a:t>
            </a:r>
          </a:p>
          <a:p>
            <a:r>
              <a:rPr lang="en-US" altLang="zh-CN" dirty="0">
                <a:latin typeface="+mn-ea"/>
                <a:ea typeface="+mn-ea"/>
              </a:rPr>
              <a:t>    </a:t>
            </a:r>
            <a:r>
              <a:rPr lang="zh-CN" altLang="zh-CN" dirty="0">
                <a:latin typeface="+mn-ea"/>
                <a:ea typeface="+mn-ea"/>
              </a:rPr>
              <a:t>元胞自动机可用于研究个人行为的社会性问题的流行现象。例如人口的迁移，公共场所内人员的疏散，流行病的传播。这类社会学问题也是潜在的数学建模竞赛问题，比如</a:t>
            </a:r>
            <a:r>
              <a:rPr lang="en-US" altLang="zh-CN" dirty="0">
                <a:latin typeface="+mn-ea"/>
                <a:ea typeface="+mn-ea"/>
              </a:rPr>
              <a:t>1999</a:t>
            </a:r>
            <a:r>
              <a:rPr lang="zh-CN" altLang="zh-CN" dirty="0">
                <a:latin typeface="+mn-ea"/>
                <a:ea typeface="+mn-ea"/>
              </a:rPr>
              <a:t>年美国大学生数学建模</a:t>
            </a:r>
            <a:r>
              <a:rPr lang="en-US" altLang="zh-CN" dirty="0">
                <a:latin typeface="+mn-ea"/>
                <a:ea typeface="+mn-ea"/>
              </a:rPr>
              <a:t>B</a:t>
            </a:r>
            <a:r>
              <a:rPr lang="zh-CN" altLang="zh-CN" dirty="0">
                <a:latin typeface="+mn-ea"/>
                <a:ea typeface="+mn-ea"/>
              </a:rPr>
              <a:t>题竞赛“非法”聚会问题</a:t>
            </a:r>
            <a:r>
              <a:rPr lang="en-US" altLang="zh-CN" baseline="30000" dirty="0">
                <a:latin typeface="+mn-ea"/>
                <a:ea typeface="+mn-ea"/>
              </a:rPr>
              <a:t>[19]</a:t>
            </a:r>
            <a:r>
              <a:rPr lang="zh-CN" altLang="zh-CN" dirty="0">
                <a:latin typeface="+mn-ea"/>
                <a:ea typeface="+mn-ea"/>
              </a:rPr>
              <a:t>就涉及公共场所内人员的疏散问题。</a:t>
            </a:r>
          </a:p>
          <a:p>
            <a:r>
              <a:rPr lang="en-US" altLang="zh-CN" sz="2800" b="1" dirty="0">
                <a:solidFill>
                  <a:srgbClr val="FF0000"/>
                </a:solidFill>
                <a:latin typeface="+mn-ea"/>
                <a:ea typeface="+mn-ea"/>
              </a:rPr>
              <a:t>2.  </a:t>
            </a:r>
            <a:r>
              <a:rPr lang="zh-CN" altLang="zh-CN" sz="2800" b="1" dirty="0">
                <a:solidFill>
                  <a:srgbClr val="FF0000"/>
                </a:solidFill>
                <a:latin typeface="+mn-ea"/>
                <a:ea typeface="+mn-ea"/>
              </a:rPr>
              <a:t>图形学</a:t>
            </a:r>
          </a:p>
          <a:p>
            <a:r>
              <a:rPr lang="en-US" altLang="zh-CN" dirty="0">
                <a:latin typeface="+mn-ea"/>
                <a:ea typeface="+mn-ea"/>
              </a:rPr>
              <a:t>    </a:t>
            </a:r>
            <a:r>
              <a:rPr lang="zh-CN" altLang="zh-CN" dirty="0">
                <a:latin typeface="+mn-ea"/>
                <a:ea typeface="+mn-ea"/>
              </a:rPr>
              <a:t>元胞自动机以其特有的结构的简单性，内在的并行性以及复杂计算的能力成为密码学中研究的热点方向之一，例如被用于图像的加密。现在的数学建模问题也有很多涉及图形学的，比如</a:t>
            </a:r>
            <a:r>
              <a:rPr lang="en-US" altLang="zh-CN" dirty="0">
                <a:latin typeface="+mn-ea"/>
                <a:ea typeface="+mn-ea"/>
              </a:rPr>
              <a:t>2013</a:t>
            </a:r>
            <a:r>
              <a:rPr lang="zh-CN" altLang="zh-CN" dirty="0">
                <a:latin typeface="+mn-ea"/>
                <a:ea typeface="+mn-ea"/>
              </a:rPr>
              <a:t>年全国大学生数学建模竞赛</a:t>
            </a:r>
            <a:r>
              <a:rPr lang="en-US" altLang="zh-CN" dirty="0">
                <a:latin typeface="+mn-ea"/>
                <a:ea typeface="+mn-ea"/>
              </a:rPr>
              <a:t>B</a:t>
            </a:r>
            <a:r>
              <a:rPr lang="zh-CN" altLang="zh-CN" dirty="0">
                <a:latin typeface="+mn-ea"/>
                <a:ea typeface="+mn-ea"/>
              </a:rPr>
              <a:t>题纸片拼接问题</a:t>
            </a:r>
            <a:r>
              <a:rPr lang="en-US" altLang="zh-CN" baseline="30000" dirty="0">
                <a:latin typeface="+mn-ea"/>
                <a:ea typeface="+mn-ea"/>
              </a:rPr>
              <a:t>[20]</a:t>
            </a:r>
            <a:r>
              <a:rPr lang="zh-CN" altLang="zh-CN" dirty="0">
                <a:latin typeface="+mn-ea"/>
                <a:ea typeface="+mn-ea"/>
              </a:rPr>
              <a:t>。</a:t>
            </a:r>
          </a:p>
          <a:p>
            <a:r>
              <a:rPr lang="en-US" altLang="zh-CN" sz="2800" b="1" dirty="0">
                <a:solidFill>
                  <a:srgbClr val="FF0000"/>
                </a:solidFill>
                <a:latin typeface="+mn-ea"/>
                <a:ea typeface="+mn-ea"/>
              </a:rPr>
              <a:t>3.  </a:t>
            </a:r>
            <a:r>
              <a:rPr lang="zh-CN" altLang="zh-CN" sz="2800" b="1" dirty="0">
                <a:solidFill>
                  <a:srgbClr val="FF0000"/>
                </a:solidFill>
                <a:latin typeface="+mn-ea"/>
                <a:ea typeface="+mn-ea"/>
              </a:rPr>
              <a:t>物理学</a:t>
            </a:r>
          </a:p>
          <a:p>
            <a:r>
              <a:rPr lang="en-US" altLang="zh-CN" dirty="0">
                <a:latin typeface="+mn-ea"/>
                <a:ea typeface="+mn-ea"/>
              </a:rPr>
              <a:t>    </a:t>
            </a:r>
            <a:r>
              <a:rPr lang="zh-CN" altLang="zh-CN" dirty="0">
                <a:latin typeface="+mn-ea"/>
                <a:ea typeface="+mn-ea"/>
              </a:rPr>
              <a:t>在物理学中</a:t>
            </a:r>
            <a:r>
              <a:rPr lang="zh-CN" altLang="en-US" dirty="0">
                <a:latin typeface="+mn-ea"/>
                <a:ea typeface="+mn-ea"/>
              </a:rPr>
              <a:t>，</a:t>
            </a:r>
            <a:r>
              <a:rPr lang="zh-CN" altLang="zh-CN" dirty="0">
                <a:latin typeface="+mn-ea"/>
                <a:ea typeface="+mn-ea"/>
              </a:rPr>
              <a:t>元胞自动机已成功地应用于流体、磁场、电场、热传导等的模拟。例如格子气自动机。涉及物理学的数学建模问题也非常多，比如</a:t>
            </a:r>
            <a:r>
              <a:rPr lang="en-US" altLang="zh-CN" dirty="0">
                <a:latin typeface="+mn-ea"/>
                <a:ea typeface="+mn-ea"/>
              </a:rPr>
              <a:t>2013</a:t>
            </a:r>
            <a:r>
              <a:rPr lang="zh-CN" altLang="zh-CN" dirty="0">
                <a:latin typeface="+mn-ea"/>
                <a:ea typeface="+mn-ea"/>
              </a:rPr>
              <a:t>年</a:t>
            </a:r>
            <a:r>
              <a:rPr lang="en-US" altLang="zh-CN" dirty="0">
                <a:latin typeface="+mn-ea"/>
                <a:ea typeface="+mn-ea"/>
              </a:rPr>
              <a:t>MCM</a:t>
            </a:r>
            <a:r>
              <a:rPr lang="zh-CN" altLang="zh-CN" dirty="0">
                <a:latin typeface="+mn-ea"/>
                <a:ea typeface="+mn-ea"/>
              </a:rPr>
              <a:t>比赛</a:t>
            </a:r>
            <a:r>
              <a:rPr lang="en-US" altLang="zh-CN" dirty="0">
                <a:latin typeface="+mn-ea"/>
                <a:ea typeface="+mn-ea"/>
              </a:rPr>
              <a:t>A</a:t>
            </a:r>
            <a:r>
              <a:rPr lang="zh-CN" altLang="zh-CN" dirty="0">
                <a:latin typeface="+mn-ea"/>
                <a:ea typeface="+mn-ea"/>
              </a:rPr>
              <a:t>题布朗尼烤盘的最优设计问题</a:t>
            </a:r>
            <a:r>
              <a:rPr lang="en-US" altLang="zh-CN" baseline="30000" dirty="0">
                <a:latin typeface="+mn-ea"/>
                <a:ea typeface="+mn-ea"/>
              </a:rPr>
              <a:t>[21]</a:t>
            </a:r>
            <a:r>
              <a:rPr lang="zh-CN" altLang="zh-CN" dirty="0">
                <a:latin typeface="+mn-ea"/>
                <a:ea typeface="+mn-ea"/>
              </a:rPr>
              <a:t>就涉及热传导。</a:t>
            </a:r>
            <a:endParaRPr lang="zh-CN" altLang="en-US" dirty="0">
              <a:latin typeface="+mn-ea"/>
              <a:ea typeface="+mn-ea"/>
            </a:endParaRPr>
          </a:p>
        </p:txBody>
      </p:sp>
    </p:spTree>
    <p:extLst>
      <p:ext uri="{BB962C8B-B14F-4D97-AF65-F5344CB8AC3E}">
        <p14:creationId xmlns:p14="http://schemas.microsoft.com/office/powerpoint/2010/main" val="200519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844" y="498128"/>
            <a:ext cx="8784976" cy="2677656"/>
          </a:xfrm>
          <a:prstGeom prst="rect">
            <a:avLst/>
          </a:prstGeom>
        </p:spPr>
        <p:txBody>
          <a:bodyPr wrap="square">
            <a:spAutoFit/>
          </a:bodyPr>
          <a:lstStyle/>
          <a:p>
            <a:r>
              <a:rPr lang="en-US" altLang="zh-CN" sz="2800" b="1" dirty="0">
                <a:latin typeface="+mn-ea"/>
                <a:ea typeface="+mn-ea"/>
              </a:rPr>
              <a:t>    </a:t>
            </a:r>
            <a:r>
              <a:rPr lang="zh-CN" altLang="zh-CN" sz="2800" dirty="0">
                <a:latin typeface="+mn-ea"/>
                <a:ea typeface="+mn-ea"/>
              </a:rPr>
              <a:t>元胞自动机是数学建模竞赛中最常用的方法之一。近十年来（</a:t>
            </a:r>
            <a:r>
              <a:rPr lang="en-US" altLang="zh-CN" sz="2800" dirty="0">
                <a:latin typeface="+mn-ea"/>
                <a:ea typeface="+mn-ea"/>
              </a:rPr>
              <a:t>2000</a:t>
            </a:r>
            <a:r>
              <a:rPr lang="zh-CN" altLang="zh-CN" sz="2800" dirty="0">
                <a:latin typeface="+mn-ea"/>
                <a:ea typeface="+mn-ea"/>
              </a:rPr>
              <a:t>年后）的美国大学生数学建模竞赛（</a:t>
            </a:r>
            <a:r>
              <a:rPr lang="en-US" altLang="zh-CN" sz="2800" dirty="0">
                <a:latin typeface="+mn-ea"/>
                <a:ea typeface="+mn-ea"/>
              </a:rPr>
              <a:t>MCM</a:t>
            </a:r>
            <a:r>
              <a:rPr lang="zh-CN" altLang="zh-CN" sz="2800" dirty="0">
                <a:latin typeface="+mn-ea"/>
                <a:ea typeface="+mn-ea"/>
              </a:rPr>
              <a:t>）和中国大学生数学建模竞赛（</a:t>
            </a:r>
            <a:r>
              <a:rPr lang="en-US" altLang="zh-CN" sz="2800" dirty="0">
                <a:latin typeface="+mn-ea"/>
                <a:ea typeface="+mn-ea"/>
              </a:rPr>
              <a:t>CUMCM</a:t>
            </a:r>
            <a:r>
              <a:rPr lang="zh-CN" altLang="zh-CN" sz="2800" dirty="0">
                <a:latin typeface="+mn-ea"/>
                <a:ea typeface="+mn-ea"/>
              </a:rPr>
              <a:t>）中，几乎每两年就会出现适合应用元胞自动机方法的赛题。表</a:t>
            </a:r>
            <a:r>
              <a:rPr lang="en-US" altLang="zh-CN" sz="2800" dirty="0">
                <a:latin typeface="+mn-ea"/>
                <a:ea typeface="+mn-ea"/>
              </a:rPr>
              <a:t>4-40</a:t>
            </a:r>
            <a:r>
              <a:rPr lang="zh-CN" altLang="zh-CN" sz="2800" dirty="0">
                <a:latin typeface="+mn-ea"/>
                <a:ea typeface="+mn-ea"/>
              </a:rPr>
              <a:t>为近十年来美国大学生数学建模竞赛中用到元胞自动机的特等奖论文不完全统计。</a:t>
            </a:r>
            <a:r>
              <a:rPr lang="en-US" altLang="zh-CN" sz="2800" dirty="0">
                <a:latin typeface="+mn-ea"/>
                <a:ea typeface="+mn-ea"/>
              </a:rPr>
              <a:t> </a:t>
            </a:r>
            <a:endParaRPr lang="zh-CN" altLang="en-US" sz="28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1854380489"/>
              </p:ext>
            </p:extLst>
          </p:nvPr>
        </p:nvGraphicFramePr>
        <p:xfrm>
          <a:off x="703897" y="3654316"/>
          <a:ext cx="7848870" cy="2736306"/>
        </p:xfrm>
        <a:graphic>
          <a:graphicData uri="http://schemas.openxmlformats.org/drawingml/2006/table">
            <a:tbl>
              <a:tblPr firstRow="1" firstCol="1" bandRow="1">
                <a:tableStyleId>{3B4B98B0-60AC-42C2-AFA5-B58CD77FA1E5}</a:tableStyleId>
              </a:tblPr>
              <a:tblGrid>
                <a:gridCol w="2616290">
                  <a:extLst>
                    <a:ext uri="{9D8B030D-6E8A-4147-A177-3AD203B41FA5}">
                      <a16:colId xmlns:a16="http://schemas.microsoft.com/office/drawing/2014/main" val="20000"/>
                    </a:ext>
                  </a:extLst>
                </a:gridCol>
                <a:gridCol w="2616290">
                  <a:extLst>
                    <a:ext uri="{9D8B030D-6E8A-4147-A177-3AD203B41FA5}">
                      <a16:colId xmlns:a16="http://schemas.microsoft.com/office/drawing/2014/main" val="20001"/>
                    </a:ext>
                  </a:extLst>
                </a:gridCol>
                <a:gridCol w="2616290">
                  <a:extLst>
                    <a:ext uri="{9D8B030D-6E8A-4147-A177-3AD203B41FA5}">
                      <a16:colId xmlns:a16="http://schemas.microsoft.com/office/drawing/2014/main" val="20002"/>
                    </a:ext>
                  </a:extLst>
                </a:gridCol>
              </a:tblGrid>
              <a:tr h="458576">
                <a:tc>
                  <a:txBody>
                    <a:bodyPr/>
                    <a:lstStyle/>
                    <a:p>
                      <a:pPr algn="ctr">
                        <a:lnSpc>
                          <a:spcPts val="1200"/>
                        </a:lnSpc>
                        <a:spcAft>
                          <a:spcPts val="0"/>
                        </a:spcAft>
                      </a:pPr>
                      <a:r>
                        <a:rPr lang="zh-CN" sz="1800" kern="100" dirty="0">
                          <a:effectLst/>
                        </a:rPr>
                        <a:t>年份题号</a:t>
                      </a:r>
                      <a:endParaRPr lang="zh-CN" sz="1800" kern="100" dirty="0">
                        <a:effectLst/>
                        <a:latin typeface="Arial"/>
                        <a:ea typeface="黑体"/>
                        <a:cs typeface="宋体"/>
                      </a:endParaRPr>
                    </a:p>
                  </a:txBody>
                  <a:tcPr marL="68580" marR="68580" marT="0" marB="0" anchor="ctr"/>
                </a:tc>
                <a:tc>
                  <a:txBody>
                    <a:bodyPr/>
                    <a:lstStyle/>
                    <a:p>
                      <a:pPr algn="ctr">
                        <a:lnSpc>
                          <a:spcPts val="1200"/>
                        </a:lnSpc>
                        <a:spcAft>
                          <a:spcPts val="0"/>
                        </a:spcAft>
                      </a:pPr>
                      <a:r>
                        <a:rPr lang="zh-CN" sz="1800" kern="100" dirty="0">
                          <a:effectLst/>
                        </a:rPr>
                        <a:t>题目</a:t>
                      </a:r>
                      <a:endParaRPr lang="zh-CN" sz="1800" kern="100" dirty="0">
                        <a:effectLst/>
                        <a:latin typeface="Arial"/>
                        <a:ea typeface="黑体"/>
                        <a:cs typeface="宋体"/>
                      </a:endParaRPr>
                    </a:p>
                  </a:txBody>
                  <a:tcPr marL="68580" marR="68580" marT="0" marB="0" anchor="ctr"/>
                </a:tc>
                <a:tc>
                  <a:txBody>
                    <a:bodyPr/>
                    <a:lstStyle/>
                    <a:p>
                      <a:pPr algn="ctr">
                        <a:lnSpc>
                          <a:spcPts val="1200"/>
                        </a:lnSpc>
                        <a:spcAft>
                          <a:spcPts val="0"/>
                        </a:spcAft>
                      </a:pPr>
                      <a:r>
                        <a:rPr lang="zh-CN" sz="1800" kern="100" dirty="0">
                          <a:effectLst/>
                        </a:rPr>
                        <a:t>特等奖论文个数</a:t>
                      </a:r>
                      <a:endParaRPr lang="zh-CN" sz="1800" kern="100" dirty="0">
                        <a:effectLst/>
                        <a:latin typeface="Arial"/>
                        <a:ea typeface="黑体"/>
                        <a:cs typeface="宋体"/>
                      </a:endParaRPr>
                    </a:p>
                  </a:txBody>
                  <a:tcPr marL="68580" marR="68580" marT="0" marB="0" anchor="ctr"/>
                </a:tc>
                <a:extLst>
                  <a:ext uri="{0D108BD9-81ED-4DB2-BD59-A6C34878D82A}">
                    <a16:rowId xmlns:a16="http://schemas.microsoft.com/office/drawing/2014/main" val="10000"/>
                  </a:ext>
                </a:extLst>
              </a:tr>
              <a:tr h="325390">
                <a:tc>
                  <a:txBody>
                    <a:bodyPr/>
                    <a:lstStyle/>
                    <a:p>
                      <a:pPr algn="ctr">
                        <a:lnSpc>
                          <a:spcPts val="1200"/>
                        </a:lnSpc>
                        <a:spcAft>
                          <a:spcPts val="0"/>
                        </a:spcAft>
                      </a:pPr>
                      <a:r>
                        <a:rPr lang="en-US" sz="1800" kern="100" dirty="0">
                          <a:effectLst/>
                        </a:rPr>
                        <a:t>2001MCM-B</a:t>
                      </a:r>
                      <a:endParaRPr lang="zh-CN" sz="1800" kern="100" dirty="0">
                        <a:effectLst/>
                        <a:latin typeface="Times New Roman"/>
                        <a:ea typeface="宋体"/>
                        <a:cs typeface="宋体"/>
                      </a:endParaRPr>
                    </a:p>
                  </a:txBody>
                  <a:tcPr marL="68580" marR="68580" marT="0" marB="0" anchor="ctr"/>
                </a:tc>
                <a:tc>
                  <a:txBody>
                    <a:bodyPr/>
                    <a:lstStyle/>
                    <a:p>
                      <a:pPr algn="ctr">
                        <a:lnSpc>
                          <a:spcPts val="1200"/>
                        </a:lnSpc>
                        <a:spcAft>
                          <a:spcPts val="0"/>
                        </a:spcAft>
                      </a:pPr>
                      <a:r>
                        <a:rPr lang="zh-CN" sz="1800" kern="100" dirty="0">
                          <a:effectLst/>
                        </a:rPr>
                        <a:t>逃避飓风</a:t>
                      </a:r>
                      <a:endParaRPr lang="zh-CN" sz="1800" kern="100" dirty="0">
                        <a:effectLst/>
                        <a:latin typeface="Times New Roman"/>
                        <a:ea typeface="宋体"/>
                        <a:cs typeface="宋体"/>
                      </a:endParaRPr>
                    </a:p>
                  </a:txBody>
                  <a:tcPr marL="68580" marR="68580" marT="0" marB="0" anchor="ctr"/>
                </a:tc>
                <a:tc>
                  <a:txBody>
                    <a:bodyPr/>
                    <a:lstStyle/>
                    <a:p>
                      <a:pPr algn="ctr">
                        <a:lnSpc>
                          <a:spcPts val="1200"/>
                        </a:lnSpc>
                        <a:spcAft>
                          <a:spcPts val="0"/>
                        </a:spcAft>
                      </a:pPr>
                      <a:r>
                        <a:rPr lang="en-US" sz="1800" kern="100">
                          <a:effectLst/>
                        </a:rPr>
                        <a:t>1</a:t>
                      </a:r>
                      <a:endParaRPr lang="zh-CN" sz="18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1"/>
                  </a:ext>
                </a:extLst>
              </a:tr>
              <a:tr h="325390">
                <a:tc>
                  <a:txBody>
                    <a:bodyPr/>
                    <a:lstStyle/>
                    <a:p>
                      <a:pPr algn="ctr">
                        <a:lnSpc>
                          <a:spcPts val="1200"/>
                        </a:lnSpc>
                        <a:spcAft>
                          <a:spcPts val="0"/>
                        </a:spcAft>
                      </a:pPr>
                      <a:r>
                        <a:rPr lang="en-US" sz="1800" kern="100" dirty="0">
                          <a:effectLst/>
                        </a:rPr>
                        <a:t>2003MCM-B</a:t>
                      </a:r>
                      <a:endParaRPr lang="zh-CN" sz="1800" kern="100" dirty="0">
                        <a:effectLst/>
                        <a:latin typeface="Times New Roman"/>
                        <a:ea typeface="宋体"/>
                        <a:cs typeface="宋体"/>
                      </a:endParaRPr>
                    </a:p>
                  </a:txBody>
                  <a:tcPr marL="68580" marR="68580" marT="0" marB="0" anchor="ctr"/>
                </a:tc>
                <a:tc>
                  <a:txBody>
                    <a:bodyPr/>
                    <a:lstStyle/>
                    <a:p>
                      <a:pPr algn="ctr">
                        <a:lnSpc>
                          <a:spcPts val="1200"/>
                        </a:lnSpc>
                        <a:spcAft>
                          <a:spcPts val="0"/>
                        </a:spcAft>
                      </a:pPr>
                      <a:r>
                        <a:rPr lang="en-US" sz="1800" kern="100" dirty="0">
                          <a:effectLst/>
                        </a:rPr>
                        <a:t>Gamma</a:t>
                      </a:r>
                      <a:r>
                        <a:rPr lang="zh-CN" sz="1800" kern="100" dirty="0">
                          <a:effectLst/>
                        </a:rPr>
                        <a:t>刀治疗方案</a:t>
                      </a:r>
                      <a:endParaRPr lang="zh-CN" sz="1800" kern="100" dirty="0">
                        <a:effectLst/>
                        <a:latin typeface="Times New Roman"/>
                        <a:ea typeface="宋体"/>
                        <a:cs typeface="宋体"/>
                      </a:endParaRPr>
                    </a:p>
                  </a:txBody>
                  <a:tcPr marL="68580" marR="68580" marT="0" marB="0" anchor="ctr"/>
                </a:tc>
                <a:tc>
                  <a:txBody>
                    <a:bodyPr/>
                    <a:lstStyle/>
                    <a:p>
                      <a:pPr algn="ctr">
                        <a:lnSpc>
                          <a:spcPts val="1200"/>
                        </a:lnSpc>
                        <a:spcAft>
                          <a:spcPts val="0"/>
                        </a:spcAft>
                      </a:pPr>
                      <a:r>
                        <a:rPr lang="en-US" sz="1800" kern="100">
                          <a:effectLst/>
                        </a:rPr>
                        <a:t>1</a:t>
                      </a:r>
                      <a:endParaRPr lang="zh-CN" sz="18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2"/>
                  </a:ext>
                </a:extLst>
              </a:tr>
              <a:tr h="325390">
                <a:tc>
                  <a:txBody>
                    <a:bodyPr/>
                    <a:lstStyle/>
                    <a:p>
                      <a:pPr algn="ctr">
                        <a:lnSpc>
                          <a:spcPts val="1200"/>
                        </a:lnSpc>
                        <a:spcAft>
                          <a:spcPts val="0"/>
                        </a:spcAft>
                      </a:pPr>
                      <a:r>
                        <a:rPr lang="en-US" sz="1800" kern="100">
                          <a:effectLst/>
                        </a:rPr>
                        <a:t>2005MCM-B</a:t>
                      </a:r>
                      <a:endParaRPr lang="zh-CN" sz="1800" kern="100">
                        <a:effectLst/>
                        <a:latin typeface="Times New Roman"/>
                        <a:ea typeface="宋体"/>
                        <a:cs typeface="宋体"/>
                      </a:endParaRPr>
                    </a:p>
                  </a:txBody>
                  <a:tcPr marL="68580" marR="68580" marT="0" marB="0" anchor="ctr"/>
                </a:tc>
                <a:tc>
                  <a:txBody>
                    <a:bodyPr/>
                    <a:lstStyle/>
                    <a:p>
                      <a:pPr algn="ctr">
                        <a:lnSpc>
                          <a:spcPts val="1200"/>
                        </a:lnSpc>
                        <a:spcAft>
                          <a:spcPts val="0"/>
                        </a:spcAft>
                      </a:pPr>
                      <a:r>
                        <a:rPr lang="zh-CN" sz="1800" kern="100" dirty="0">
                          <a:effectLst/>
                        </a:rPr>
                        <a:t>收费亭的最优数量</a:t>
                      </a:r>
                      <a:endParaRPr lang="zh-CN" sz="1800" kern="100" dirty="0">
                        <a:effectLst/>
                        <a:latin typeface="Times New Roman"/>
                        <a:ea typeface="宋体"/>
                        <a:cs typeface="宋体"/>
                      </a:endParaRPr>
                    </a:p>
                  </a:txBody>
                  <a:tcPr marL="68580" marR="68580" marT="0" marB="0" anchor="ctr"/>
                </a:tc>
                <a:tc>
                  <a:txBody>
                    <a:bodyPr/>
                    <a:lstStyle/>
                    <a:p>
                      <a:pPr algn="ctr">
                        <a:lnSpc>
                          <a:spcPts val="1200"/>
                        </a:lnSpc>
                        <a:spcAft>
                          <a:spcPts val="0"/>
                        </a:spcAft>
                      </a:pPr>
                      <a:r>
                        <a:rPr lang="en-US" sz="1800" kern="100" dirty="0">
                          <a:effectLst/>
                        </a:rPr>
                        <a:t>3</a:t>
                      </a:r>
                      <a:endParaRPr lang="zh-CN" sz="1800" kern="100" dirty="0">
                        <a:effectLst/>
                        <a:latin typeface="Times New Roman"/>
                        <a:ea typeface="宋体"/>
                        <a:cs typeface="宋体"/>
                      </a:endParaRPr>
                    </a:p>
                  </a:txBody>
                  <a:tcPr marL="68580" marR="68580" marT="0" marB="0" anchor="ctr"/>
                </a:tc>
                <a:extLst>
                  <a:ext uri="{0D108BD9-81ED-4DB2-BD59-A6C34878D82A}">
                    <a16:rowId xmlns:a16="http://schemas.microsoft.com/office/drawing/2014/main" val="10003"/>
                  </a:ext>
                </a:extLst>
              </a:tr>
              <a:tr h="325390">
                <a:tc>
                  <a:txBody>
                    <a:bodyPr/>
                    <a:lstStyle/>
                    <a:p>
                      <a:pPr algn="ctr">
                        <a:lnSpc>
                          <a:spcPts val="1200"/>
                        </a:lnSpc>
                        <a:spcAft>
                          <a:spcPts val="0"/>
                        </a:spcAft>
                      </a:pPr>
                      <a:r>
                        <a:rPr lang="en-US" sz="1800" kern="100">
                          <a:effectLst/>
                        </a:rPr>
                        <a:t>2007MCM-B</a:t>
                      </a:r>
                      <a:endParaRPr lang="zh-CN" sz="1800" kern="100">
                        <a:effectLst/>
                        <a:latin typeface="Times New Roman"/>
                        <a:ea typeface="宋体"/>
                        <a:cs typeface="宋体"/>
                      </a:endParaRPr>
                    </a:p>
                  </a:txBody>
                  <a:tcPr marL="68580" marR="68580" marT="0" marB="0" anchor="ctr"/>
                </a:tc>
                <a:tc>
                  <a:txBody>
                    <a:bodyPr/>
                    <a:lstStyle/>
                    <a:p>
                      <a:pPr algn="ctr">
                        <a:lnSpc>
                          <a:spcPts val="1200"/>
                        </a:lnSpc>
                        <a:spcAft>
                          <a:spcPts val="0"/>
                        </a:spcAft>
                      </a:pPr>
                      <a:r>
                        <a:rPr lang="zh-CN" sz="1800" kern="100" dirty="0">
                          <a:effectLst/>
                        </a:rPr>
                        <a:t>飞机座位方案</a:t>
                      </a:r>
                      <a:endParaRPr lang="zh-CN" sz="1800" kern="100" dirty="0">
                        <a:effectLst/>
                        <a:latin typeface="Times New Roman"/>
                        <a:ea typeface="宋体"/>
                        <a:cs typeface="宋体"/>
                      </a:endParaRPr>
                    </a:p>
                  </a:txBody>
                  <a:tcPr marL="68580" marR="68580" marT="0" marB="0" anchor="ctr"/>
                </a:tc>
                <a:tc>
                  <a:txBody>
                    <a:bodyPr/>
                    <a:lstStyle/>
                    <a:p>
                      <a:pPr algn="ctr">
                        <a:lnSpc>
                          <a:spcPts val="1200"/>
                        </a:lnSpc>
                        <a:spcAft>
                          <a:spcPts val="0"/>
                        </a:spcAft>
                      </a:pPr>
                      <a:r>
                        <a:rPr lang="en-US" sz="1800" kern="100" dirty="0">
                          <a:effectLst/>
                        </a:rPr>
                        <a:t>4</a:t>
                      </a:r>
                      <a:endParaRPr lang="zh-CN" sz="1800" kern="100" dirty="0">
                        <a:effectLst/>
                        <a:latin typeface="Times New Roman"/>
                        <a:ea typeface="宋体"/>
                        <a:cs typeface="宋体"/>
                      </a:endParaRPr>
                    </a:p>
                  </a:txBody>
                  <a:tcPr marL="68580" marR="68580" marT="0" marB="0" anchor="ctr"/>
                </a:tc>
                <a:extLst>
                  <a:ext uri="{0D108BD9-81ED-4DB2-BD59-A6C34878D82A}">
                    <a16:rowId xmlns:a16="http://schemas.microsoft.com/office/drawing/2014/main" val="10004"/>
                  </a:ext>
                </a:extLst>
              </a:tr>
              <a:tr h="325390">
                <a:tc>
                  <a:txBody>
                    <a:bodyPr/>
                    <a:lstStyle/>
                    <a:p>
                      <a:pPr algn="ctr">
                        <a:lnSpc>
                          <a:spcPts val="1200"/>
                        </a:lnSpc>
                        <a:spcAft>
                          <a:spcPts val="0"/>
                        </a:spcAft>
                      </a:pPr>
                      <a:r>
                        <a:rPr lang="en-US" sz="1800" kern="100">
                          <a:effectLst/>
                        </a:rPr>
                        <a:t>2009MCM-A</a:t>
                      </a:r>
                      <a:endParaRPr lang="zh-CN" sz="1800" kern="100">
                        <a:effectLst/>
                        <a:latin typeface="Times New Roman"/>
                        <a:ea typeface="宋体"/>
                        <a:cs typeface="宋体"/>
                      </a:endParaRPr>
                    </a:p>
                  </a:txBody>
                  <a:tcPr marL="68580" marR="68580" marT="0" marB="0" anchor="ctr"/>
                </a:tc>
                <a:tc>
                  <a:txBody>
                    <a:bodyPr/>
                    <a:lstStyle/>
                    <a:p>
                      <a:pPr algn="ctr">
                        <a:lnSpc>
                          <a:spcPts val="1200"/>
                        </a:lnSpc>
                        <a:spcAft>
                          <a:spcPts val="0"/>
                        </a:spcAft>
                      </a:pPr>
                      <a:r>
                        <a:rPr lang="zh-CN" sz="1800" kern="100" dirty="0">
                          <a:effectLst/>
                        </a:rPr>
                        <a:t>交通环岛的设计</a:t>
                      </a:r>
                      <a:endParaRPr lang="zh-CN" sz="1800" kern="100" dirty="0">
                        <a:effectLst/>
                        <a:latin typeface="Times New Roman"/>
                        <a:ea typeface="宋体"/>
                        <a:cs typeface="宋体"/>
                      </a:endParaRPr>
                    </a:p>
                  </a:txBody>
                  <a:tcPr marL="68580" marR="68580" marT="0" marB="0" anchor="ctr"/>
                </a:tc>
                <a:tc>
                  <a:txBody>
                    <a:bodyPr/>
                    <a:lstStyle/>
                    <a:p>
                      <a:pPr algn="ctr">
                        <a:lnSpc>
                          <a:spcPts val="1200"/>
                        </a:lnSpc>
                        <a:spcAft>
                          <a:spcPts val="0"/>
                        </a:spcAft>
                      </a:pPr>
                      <a:r>
                        <a:rPr lang="en-US" sz="1800" kern="100" dirty="0">
                          <a:effectLst/>
                        </a:rPr>
                        <a:t>2</a:t>
                      </a:r>
                      <a:endParaRPr lang="zh-CN" sz="1800" kern="100" dirty="0">
                        <a:effectLst/>
                        <a:latin typeface="Times New Roman"/>
                        <a:ea typeface="宋体"/>
                        <a:cs typeface="宋体"/>
                      </a:endParaRPr>
                    </a:p>
                  </a:txBody>
                  <a:tcPr marL="68580" marR="68580" marT="0" marB="0" anchor="ctr"/>
                </a:tc>
                <a:extLst>
                  <a:ext uri="{0D108BD9-81ED-4DB2-BD59-A6C34878D82A}">
                    <a16:rowId xmlns:a16="http://schemas.microsoft.com/office/drawing/2014/main" val="10005"/>
                  </a:ext>
                </a:extLst>
              </a:tr>
              <a:tr h="325390">
                <a:tc>
                  <a:txBody>
                    <a:bodyPr/>
                    <a:lstStyle/>
                    <a:p>
                      <a:pPr algn="ctr">
                        <a:lnSpc>
                          <a:spcPts val="1200"/>
                        </a:lnSpc>
                        <a:spcAft>
                          <a:spcPts val="0"/>
                        </a:spcAft>
                      </a:pPr>
                      <a:r>
                        <a:rPr lang="en-US" sz="1800" kern="100">
                          <a:effectLst/>
                        </a:rPr>
                        <a:t>2012MCM-B</a:t>
                      </a:r>
                      <a:endParaRPr lang="zh-CN" sz="1800" kern="100">
                        <a:effectLst/>
                        <a:latin typeface="Times New Roman"/>
                        <a:ea typeface="宋体"/>
                        <a:cs typeface="宋体"/>
                      </a:endParaRPr>
                    </a:p>
                  </a:txBody>
                  <a:tcPr marL="68580" marR="68580" marT="0" marB="0" anchor="ctr"/>
                </a:tc>
                <a:tc>
                  <a:txBody>
                    <a:bodyPr/>
                    <a:lstStyle/>
                    <a:p>
                      <a:pPr algn="ctr">
                        <a:lnSpc>
                          <a:spcPts val="1200"/>
                        </a:lnSpc>
                        <a:spcAft>
                          <a:spcPts val="0"/>
                        </a:spcAft>
                      </a:pPr>
                      <a:r>
                        <a:rPr lang="zh-CN" sz="1800" kern="100">
                          <a:effectLst/>
                        </a:rPr>
                        <a:t>沿着“大长河”露营</a:t>
                      </a:r>
                      <a:endParaRPr lang="zh-CN" sz="1800" kern="100">
                        <a:effectLst/>
                        <a:latin typeface="Times New Roman"/>
                        <a:ea typeface="宋体"/>
                        <a:cs typeface="宋体"/>
                      </a:endParaRPr>
                    </a:p>
                  </a:txBody>
                  <a:tcPr marL="68580" marR="68580" marT="0" marB="0" anchor="ctr"/>
                </a:tc>
                <a:tc>
                  <a:txBody>
                    <a:bodyPr/>
                    <a:lstStyle/>
                    <a:p>
                      <a:pPr algn="ctr">
                        <a:lnSpc>
                          <a:spcPts val="1200"/>
                        </a:lnSpc>
                        <a:spcAft>
                          <a:spcPts val="0"/>
                        </a:spcAft>
                      </a:pPr>
                      <a:r>
                        <a:rPr lang="en-US" sz="1800" kern="100" dirty="0">
                          <a:effectLst/>
                        </a:rPr>
                        <a:t>1</a:t>
                      </a:r>
                      <a:endParaRPr lang="zh-CN" sz="1800" kern="100" dirty="0">
                        <a:effectLst/>
                        <a:latin typeface="Times New Roman"/>
                        <a:ea typeface="宋体"/>
                        <a:cs typeface="宋体"/>
                      </a:endParaRPr>
                    </a:p>
                  </a:txBody>
                  <a:tcPr marL="68580" marR="68580" marT="0" marB="0" anchor="ctr"/>
                </a:tc>
                <a:extLst>
                  <a:ext uri="{0D108BD9-81ED-4DB2-BD59-A6C34878D82A}">
                    <a16:rowId xmlns:a16="http://schemas.microsoft.com/office/drawing/2014/main" val="10006"/>
                  </a:ext>
                </a:extLst>
              </a:tr>
              <a:tr h="325390">
                <a:tc>
                  <a:txBody>
                    <a:bodyPr/>
                    <a:lstStyle/>
                    <a:p>
                      <a:pPr algn="ctr">
                        <a:lnSpc>
                          <a:spcPts val="1200"/>
                        </a:lnSpc>
                        <a:spcAft>
                          <a:spcPts val="0"/>
                        </a:spcAft>
                      </a:pPr>
                      <a:r>
                        <a:rPr lang="en-US" sz="1800" kern="100">
                          <a:effectLst/>
                        </a:rPr>
                        <a:t>2014MCM-A</a:t>
                      </a:r>
                      <a:endParaRPr lang="zh-CN" sz="1800" kern="100">
                        <a:effectLst/>
                        <a:latin typeface="Times New Roman"/>
                        <a:ea typeface="宋体"/>
                        <a:cs typeface="宋体"/>
                      </a:endParaRPr>
                    </a:p>
                  </a:txBody>
                  <a:tcPr marL="68580" marR="68580" marT="0" marB="0" anchor="ctr"/>
                </a:tc>
                <a:tc>
                  <a:txBody>
                    <a:bodyPr/>
                    <a:lstStyle/>
                    <a:p>
                      <a:pPr algn="ctr">
                        <a:lnSpc>
                          <a:spcPts val="1200"/>
                        </a:lnSpc>
                        <a:spcAft>
                          <a:spcPts val="0"/>
                        </a:spcAft>
                      </a:pPr>
                      <a:r>
                        <a:rPr lang="zh-CN" sz="1800" kern="100">
                          <a:effectLst/>
                        </a:rPr>
                        <a:t>交通右行规则</a:t>
                      </a:r>
                      <a:endParaRPr lang="zh-CN" sz="1800" kern="100">
                        <a:effectLst/>
                        <a:latin typeface="Times New Roman"/>
                        <a:ea typeface="宋体"/>
                        <a:cs typeface="宋体"/>
                      </a:endParaRPr>
                    </a:p>
                  </a:txBody>
                  <a:tcPr marL="68580" marR="68580" marT="0" marB="0" anchor="ctr"/>
                </a:tc>
                <a:tc>
                  <a:txBody>
                    <a:bodyPr/>
                    <a:lstStyle/>
                    <a:p>
                      <a:pPr algn="ctr">
                        <a:lnSpc>
                          <a:spcPts val="1200"/>
                        </a:lnSpc>
                        <a:spcAft>
                          <a:spcPts val="0"/>
                        </a:spcAft>
                      </a:pPr>
                      <a:r>
                        <a:rPr lang="en-US" sz="1800" kern="100" dirty="0">
                          <a:effectLst/>
                        </a:rPr>
                        <a:t>6</a:t>
                      </a:r>
                      <a:endParaRPr lang="zh-CN" sz="1800" kern="100" dirty="0">
                        <a:effectLst/>
                        <a:latin typeface="Times New Roman"/>
                        <a:ea typeface="宋体"/>
                        <a:cs typeface="宋体"/>
                      </a:endParaRPr>
                    </a:p>
                  </a:txBody>
                  <a:tcPr marL="68580" marR="68580" marT="0" marB="0" anchor="ctr"/>
                </a:tc>
                <a:extLst>
                  <a:ext uri="{0D108BD9-81ED-4DB2-BD59-A6C34878D82A}">
                    <a16:rowId xmlns:a16="http://schemas.microsoft.com/office/drawing/2014/main" val="10007"/>
                  </a:ext>
                </a:extLst>
              </a:tr>
            </a:tbl>
          </a:graphicData>
        </a:graphic>
      </p:graphicFrame>
      <p:sp>
        <p:nvSpPr>
          <p:cNvPr id="5" name="矩形 4"/>
          <p:cNvSpPr/>
          <p:nvPr/>
        </p:nvSpPr>
        <p:spPr>
          <a:xfrm>
            <a:off x="4185742" y="3284984"/>
            <a:ext cx="885179" cy="369332"/>
          </a:xfrm>
          <a:prstGeom prst="rect">
            <a:avLst/>
          </a:prstGeom>
        </p:spPr>
        <p:txBody>
          <a:bodyPr wrap="none">
            <a:spAutoFit/>
          </a:bodyPr>
          <a:lstStyle/>
          <a:p>
            <a:r>
              <a:rPr lang="zh-CN" altLang="zh-CN" sz="1800" b="1" dirty="0">
                <a:latin typeface="+mn-ea"/>
              </a:rPr>
              <a:t>表</a:t>
            </a:r>
            <a:r>
              <a:rPr lang="en-US" altLang="zh-CN" sz="1800" b="1" dirty="0">
                <a:latin typeface="+mn-ea"/>
              </a:rPr>
              <a:t>4-40</a:t>
            </a:r>
            <a:endParaRPr lang="zh-CN" altLang="en-US" sz="1800" dirty="0"/>
          </a:p>
        </p:txBody>
      </p:sp>
    </p:spTree>
    <p:extLst>
      <p:ext uri="{BB962C8B-B14F-4D97-AF65-F5344CB8AC3E}">
        <p14:creationId xmlns:p14="http://schemas.microsoft.com/office/powerpoint/2010/main" val="309584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226" y="1690062"/>
            <a:ext cx="8807548" cy="3477875"/>
          </a:xfrm>
          <a:prstGeom prst="rect">
            <a:avLst/>
          </a:prstGeom>
        </p:spPr>
        <p:txBody>
          <a:bodyPr wrap="square">
            <a:spAutoFit/>
          </a:bodyPr>
          <a:lstStyle/>
          <a:p>
            <a:r>
              <a:rPr lang="en-US" altLang="zh-CN" sz="2800" b="1" dirty="0">
                <a:latin typeface="+mn-ea"/>
                <a:ea typeface="+mn-ea"/>
              </a:rPr>
              <a:t>    </a:t>
            </a:r>
            <a:r>
              <a:rPr lang="zh-CN" altLang="zh-CN" dirty="0">
                <a:latin typeface="+mn-ea"/>
                <a:ea typeface="+mn-ea"/>
              </a:rPr>
              <a:t>从表中不难发现，用到元胞自动机的大多数模问题都与交通相关或相近。交通问题是数学建模竞赛中很常见的问题，例如</a:t>
            </a:r>
            <a:r>
              <a:rPr lang="en-US" altLang="zh-CN" dirty="0">
                <a:latin typeface="+mn-ea"/>
                <a:ea typeface="+mn-ea"/>
              </a:rPr>
              <a:t>2013</a:t>
            </a:r>
            <a:r>
              <a:rPr lang="zh-CN" altLang="zh-CN" dirty="0">
                <a:latin typeface="+mn-ea"/>
                <a:ea typeface="+mn-ea"/>
              </a:rPr>
              <a:t>年中国大学生数学建模竞赛</a:t>
            </a:r>
            <a:r>
              <a:rPr lang="en-US" altLang="zh-CN" dirty="0">
                <a:latin typeface="+mn-ea"/>
                <a:ea typeface="+mn-ea"/>
              </a:rPr>
              <a:t>A</a:t>
            </a:r>
            <a:r>
              <a:rPr lang="zh-CN" altLang="zh-CN" dirty="0">
                <a:latin typeface="+mn-ea"/>
                <a:ea typeface="+mn-ea"/>
              </a:rPr>
              <a:t>题“车道被占用对城市道路通行能力的影响”</a:t>
            </a:r>
            <a:r>
              <a:rPr lang="en-US" altLang="zh-CN" baseline="30000" dirty="0">
                <a:latin typeface="+mn-ea"/>
                <a:ea typeface="+mn-ea"/>
              </a:rPr>
              <a:t>[20]</a:t>
            </a:r>
            <a:r>
              <a:rPr lang="zh-CN" altLang="zh-CN" dirty="0">
                <a:latin typeface="+mn-ea"/>
                <a:ea typeface="+mn-ea"/>
              </a:rPr>
              <a:t>就是典型的交通问题，获得一等奖的论文中也有很多是用元胞自动机做的</a:t>
            </a:r>
            <a:r>
              <a:rPr lang="en-US" altLang="zh-CN" baseline="30000" dirty="0">
                <a:latin typeface="+mn-ea"/>
                <a:ea typeface="+mn-ea"/>
              </a:rPr>
              <a:t>[22]</a:t>
            </a:r>
            <a:r>
              <a:rPr lang="zh-CN" altLang="zh-CN" dirty="0">
                <a:latin typeface="+mn-ea"/>
                <a:ea typeface="+mn-ea"/>
              </a:rPr>
              <a:t>。本书的编写者之一，北京理工大学的周登岳同学及其队友就应用元胞自动机模型来解决这一问题，获得了</a:t>
            </a:r>
            <a:r>
              <a:rPr lang="en-US" altLang="zh-CN" dirty="0">
                <a:latin typeface="+mn-ea"/>
                <a:ea typeface="+mn-ea"/>
              </a:rPr>
              <a:t>2014</a:t>
            </a:r>
            <a:r>
              <a:rPr lang="zh-CN" altLang="zh-CN" dirty="0">
                <a:latin typeface="+mn-ea"/>
                <a:ea typeface="+mn-ea"/>
              </a:rPr>
              <a:t>年全国大学生数学建模竞赛一等奖兼</a:t>
            </a:r>
            <a:r>
              <a:rPr lang="en-US" altLang="zh-CN" dirty="0">
                <a:latin typeface="+mn-ea"/>
                <a:ea typeface="+mn-ea"/>
              </a:rPr>
              <a:t>IBM SPASS</a:t>
            </a:r>
            <a:r>
              <a:rPr lang="zh-CN" altLang="zh-CN" dirty="0">
                <a:latin typeface="+mn-ea"/>
                <a:ea typeface="+mn-ea"/>
              </a:rPr>
              <a:t>奖</a:t>
            </a:r>
            <a:r>
              <a:rPr lang="en-US" altLang="zh-CN" baseline="30000" dirty="0">
                <a:latin typeface="+mn-ea"/>
                <a:ea typeface="+mn-ea"/>
              </a:rPr>
              <a:t>[23]</a:t>
            </a:r>
            <a:r>
              <a:rPr lang="zh-CN" altLang="zh-CN" dirty="0">
                <a:latin typeface="+mn-ea"/>
                <a:ea typeface="+mn-ea"/>
              </a:rPr>
              <a:t>。在本章的第</a:t>
            </a:r>
            <a:r>
              <a:rPr lang="en-US" altLang="zh-CN" dirty="0">
                <a:latin typeface="+mn-ea"/>
                <a:ea typeface="+mn-ea"/>
              </a:rPr>
              <a:t>3</a:t>
            </a:r>
            <a:r>
              <a:rPr lang="zh-CN" altLang="zh-CN" dirty="0">
                <a:latin typeface="+mn-ea"/>
                <a:ea typeface="+mn-ea"/>
              </a:rPr>
              <a:t>小节中将具体介绍典型的交通流元胞自动机模型和编程实现方法。</a:t>
            </a:r>
            <a:endParaRPr lang="zh-CN" altLang="en-US" sz="2800" dirty="0">
              <a:latin typeface="+mn-ea"/>
              <a:ea typeface="+mn-ea"/>
            </a:endParaRPr>
          </a:p>
        </p:txBody>
      </p:sp>
    </p:spTree>
    <p:extLst>
      <p:ext uri="{BB962C8B-B14F-4D97-AF65-F5344CB8AC3E}">
        <p14:creationId xmlns:p14="http://schemas.microsoft.com/office/powerpoint/2010/main" val="887691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20006" y="551572"/>
            <a:ext cx="3243882" cy="5149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3600" b="1" dirty="0">
                <a:latin typeface="+mn-ea"/>
                <a:ea typeface="+mn-ea"/>
              </a:rPr>
              <a:t>4.4.2</a:t>
            </a:r>
            <a:r>
              <a:rPr lang="zh-CN" altLang="en-US" sz="3600" b="1" dirty="0">
                <a:latin typeface="+mn-ea"/>
                <a:ea typeface="+mn-ea"/>
              </a:rPr>
              <a:t>方法介绍</a:t>
            </a:r>
          </a:p>
        </p:txBody>
      </p:sp>
      <p:sp>
        <p:nvSpPr>
          <p:cNvPr id="3" name="矩形 2"/>
          <p:cNvSpPr/>
          <p:nvPr/>
        </p:nvSpPr>
        <p:spPr>
          <a:xfrm>
            <a:off x="179512" y="1078025"/>
            <a:ext cx="8784976" cy="4770537"/>
          </a:xfrm>
          <a:prstGeom prst="rect">
            <a:avLst/>
          </a:prstGeom>
        </p:spPr>
        <p:txBody>
          <a:bodyPr wrap="square">
            <a:spAutoFit/>
          </a:bodyPr>
          <a:lstStyle/>
          <a:p>
            <a:r>
              <a:rPr lang="en-US" altLang="zh-CN" b="1" dirty="0">
                <a:latin typeface="+mn-ea"/>
                <a:ea typeface="+mn-ea"/>
              </a:rPr>
              <a:t>    </a:t>
            </a:r>
            <a:r>
              <a:rPr lang="zh-CN" altLang="zh-CN" sz="2000" dirty="0">
                <a:latin typeface="+mn-ea"/>
                <a:ea typeface="+mn-ea"/>
              </a:rPr>
              <a:t>在本章的第</a:t>
            </a:r>
            <a:r>
              <a:rPr lang="en-US" altLang="zh-CN" sz="2000" dirty="0">
                <a:latin typeface="+mn-ea"/>
                <a:ea typeface="+mn-ea"/>
              </a:rPr>
              <a:t>1</a:t>
            </a:r>
            <a:r>
              <a:rPr lang="zh-CN" altLang="zh-CN" sz="2000" dirty="0">
                <a:latin typeface="+mn-ea"/>
                <a:ea typeface="+mn-ea"/>
              </a:rPr>
              <a:t>节中已经给出了元胞自动机所需要满足的要素。应用元胞自动机模型来模拟动力学系统，首先需要给出这些要素的定义。在抽象出元胞自动机的各要素前，本节先介绍两个经典的元胞自动机，以使读者对元胞自动机有个感性认识。</a:t>
            </a:r>
            <a:endParaRPr lang="en-US" altLang="zh-CN" sz="2000" dirty="0">
              <a:latin typeface="+mn-ea"/>
              <a:ea typeface="+mn-ea"/>
            </a:endParaRPr>
          </a:p>
          <a:p>
            <a:endParaRPr lang="en-US" altLang="zh-CN" sz="2000" dirty="0">
              <a:latin typeface="+mn-ea"/>
              <a:ea typeface="+mn-ea"/>
            </a:endParaRPr>
          </a:p>
          <a:p>
            <a:endParaRPr lang="zh-CN" altLang="zh-CN" sz="2000" dirty="0">
              <a:latin typeface="+mn-ea"/>
              <a:ea typeface="+mn-ea"/>
            </a:endParaRPr>
          </a:p>
          <a:p>
            <a:r>
              <a:rPr lang="en-US" altLang="zh-CN" sz="2000" dirty="0">
                <a:latin typeface="+mn-ea"/>
                <a:ea typeface="+mn-ea"/>
              </a:rPr>
              <a:t>    </a:t>
            </a:r>
            <a:r>
              <a:rPr lang="zh-CN" altLang="zh-CN" sz="2000" dirty="0">
                <a:latin typeface="+mn-ea"/>
                <a:ea typeface="+mn-ea"/>
              </a:rPr>
              <a:t>第一个要介绍的是在第</a:t>
            </a:r>
            <a:r>
              <a:rPr lang="en-US" altLang="zh-CN" sz="2000" dirty="0">
                <a:latin typeface="+mn-ea"/>
                <a:ea typeface="+mn-ea"/>
              </a:rPr>
              <a:t>1</a:t>
            </a:r>
            <a:r>
              <a:rPr lang="zh-CN" altLang="zh-CN" sz="2000" dirty="0">
                <a:latin typeface="+mn-ea"/>
                <a:ea typeface="+mn-ea"/>
              </a:rPr>
              <a:t>节中提到的“生命游戏”。“生命游戏”是一个典型的二维元胞自动机，它是</a:t>
            </a:r>
            <a:r>
              <a:rPr lang="en-US" altLang="zh-CN" sz="2000" dirty="0">
                <a:latin typeface="+mn-ea"/>
                <a:ea typeface="+mn-ea"/>
              </a:rPr>
              <a:t>Conway</a:t>
            </a:r>
            <a:r>
              <a:rPr lang="zh-CN" altLang="zh-CN" sz="2000" dirty="0">
                <a:latin typeface="+mn-ea"/>
                <a:ea typeface="+mn-ea"/>
              </a:rPr>
              <a:t>在</a:t>
            </a:r>
            <a:r>
              <a:rPr lang="en-US" altLang="zh-CN" sz="2000" dirty="0">
                <a:latin typeface="+mn-ea"/>
                <a:ea typeface="+mn-ea"/>
              </a:rPr>
              <a:t>20</a:t>
            </a:r>
            <a:r>
              <a:rPr lang="zh-CN" altLang="zh-CN" sz="2000" dirty="0">
                <a:latin typeface="+mn-ea"/>
                <a:ea typeface="+mn-ea"/>
              </a:rPr>
              <a:t>世纪</a:t>
            </a:r>
            <a:r>
              <a:rPr lang="en-US" altLang="zh-CN" sz="2000" dirty="0">
                <a:latin typeface="+mn-ea"/>
                <a:ea typeface="+mn-ea"/>
              </a:rPr>
              <a:t>60</a:t>
            </a:r>
            <a:r>
              <a:rPr lang="zh-CN" altLang="zh-CN" sz="2000" dirty="0">
                <a:latin typeface="+mn-ea"/>
                <a:ea typeface="+mn-ea"/>
              </a:rPr>
              <a:t>年代末设计的，包括一个二维正方形网格世界，这个世界中的每个方格中分布着一个活着的或死了的细胞。一个细胞在下一个时刻生死取决于相邻</a:t>
            </a:r>
            <a:r>
              <a:rPr lang="en-US" altLang="zh-CN" sz="2000" dirty="0">
                <a:latin typeface="+mn-ea"/>
                <a:ea typeface="+mn-ea"/>
              </a:rPr>
              <a:t>8</a:t>
            </a:r>
            <a:r>
              <a:rPr lang="zh-CN" altLang="zh-CN" sz="2000" dirty="0">
                <a:latin typeface="+mn-ea"/>
                <a:ea typeface="+mn-ea"/>
              </a:rPr>
              <a:t>个方格中活着的或死了的细胞的数量。如果相邻方格活着的细胞数量过多，这个细胞会因为资源匮乏而在下一个时刻死去；相反，如果周围活细胞过少，这个细胞会因太孤单而死去。生命游戏中元胞只具有“生”和“死”两种状态（在计算机中一般用</a:t>
            </a:r>
            <a:r>
              <a:rPr lang="en-US" altLang="zh-CN" sz="2000" dirty="0">
                <a:latin typeface="+mn-ea"/>
                <a:ea typeface="+mn-ea"/>
              </a:rPr>
              <a:t>1</a:t>
            </a:r>
            <a:r>
              <a:rPr lang="zh-CN" altLang="zh-CN" sz="2000" dirty="0">
                <a:latin typeface="+mn-ea"/>
                <a:ea typeface="+mn-ea"/>
              </a:rPr>
              <a:t>和</a:t>
            </a:r>
            <a:r>
              <a:rPr lang="en-US" altLang="zh-CN" sz="2000" dirty="0">
                <a:latin typeface="+mn-ea"/>
                <a:ea typeface="+mn-ea"/>
              </a:rPr>
              <a:t>0</a:t>
            </a:r>
            <a:r>
              <a:rPr lang="zh-CN" altLang="zh-CN" sz="2000" dirty="0">
                <a:latin typeface="+mn-ea"/>
                <a:ea typeface="+mn-ea"/>
              </a:rPr>
              <a:t>来分别表示生和死两种状态）；所有元胞在离散的时间步长上更新状态。一个元胞的生死由该时刻本身的状态和周围</a:t>
            </a:r>
            <a:r>
              <a:rPr lang="en-US" altLang="zh-CN" sz="2000" dirty="0">
                <a:latin typeface="+mn-ea"/>
                <a:ea typeface="+mn-ea"/>
              </a:rPr>
              <a:t>8</a:t>
            </a:r>
            <a:r>
              <a:rPr lang="zh-CN" altLang="zh-CN" sz="2000" dirty="0">
                <a:latin typeface="+mn-ea"/>
                <a:ea typeface="+mn-ea"/>
              </a:rPr>
              <a:t>个邻居的状态决定，具体规则如下：</a:t>
            </a:r>
          </a:p>
        </p:txBody>
      </p:sp>
    </p:spTree>
    <p:extLst>
      <p:ext uri="{BB962C8B-B14F-4D97-AF65-F5344CB8AC3E}">
        <p14:creationId xmlns:p14="http://schemas.microsoft.com/office/powerpoint/2010/main" val="336152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additive="base">
                                        <p:cTn id="1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theme/theme1.xml><?xml version="1.0" encoding="utf-8"?>
<a:theme xmlns:a="http://schemas.openxmlformats.org/drawingml/2006/main" name="shuxuemoxing">
  <a:themeElements>
    <a:clrScheme name="shuxuemoxing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fontScheme name="shuxuemoxing">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huxuemox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huxuemox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uxuemox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huxuemox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huxuemox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huxuemox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huxuemox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huxuemox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huxuemox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uxuemox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huxuemox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huxuemox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huxuemox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huxuemox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huxuemoxing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G:\数学模型电子教案\shuxuemoxing.pot</Template>
  <TotalTime>19437</TotalTime>
  <Words>6592</Words>
  <Application>Microsoft Office PowerPoint</Application>
  <PresentationFormat>全屏显示(4:3)</PresentationFormat>
  <Paragraphs>196</Paragraphs>
  <Slides>51</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3" baseType="lpstr">
      <vt:lpstr>黑体</vt:lpstr>
      <vt:lpstr>楷体_GB2312</vt:lpstr>
      <vt:lpstr>隶书</vt:lpstr>
      <vt:lpstr>宋体</vt:lpstr>
      <vt:lpstr>微软雅黑</vt:lpstr>
      <vt:lpstr>Arial</vt:lpstr>
      <vt:lpstr>Calibri</vt:lpstr>
      <vt:lpstr>Cambria Math</vt:lpstr>
      <vt:lpstr>Symbol</vt:lpstr>
      <vt:lpstr>Times New Roman</vt:lpstr>
      <vt:lpstr>shuxuemoxing</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Jiang</dc:creator>
  <cp:lastModifiedBy>袁文燕</cp:lastModifiedBy>
  <cp:revision>602</cp:revision>
  <dcterms:created xsi:type="dcterms:W3CDTF">2000-02-18T13:05:01Z</dcterms:created>
  <dcterms:modified xsi:type="dcterms:W3CDTF">2020-07-13T00:30:42Z</dcterms:modified>
</cp:coreProperties>
</file>